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6" r:id="rId6"/>
    <p:sldMasterId id="2147483716" r:id="rId7"/>
    <p:sldMasterId id="2147483737" r:id="rId8"/>
    <p:sldMasterId id="2147483770" r:id="rId9"/>
  </p:sldMasterIdLst>
  <p:notesMasterIdLst>
    <p:notesMasterId r:id="rId19"/>
  </p:notesMasterIdLst>
  <p:sldIdLst>
    <p:sldId id="3912" r:id="rId10"/>
    <p:sldId id="4517" r:id="rId11"/>
    <p:sldId id="10090" r:id="rId12"/>
    <p:sldId id="10088" r:id="rId13"/>
    <p:sldId id="4194" r:id="rId14"/>
    <p:sldId id="10082" r:id="rId15"/>
    <p:sldId id="10076" r:id="rId16"/>
    <p:sldId id="3898" r:id="rId17"/>
    <p:sldId id="282" r:id="rId18"/>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11" userDrawn="1">
          <p15:clr>
            <a:srgbClr val="A4A3A4"/>
          </p15:clr>
        </p15:guide>
        <p15:guide id="2" orient="horz" pos="2029" userDrawn="1">
          <p15:clr>
            <a:srgbClr val="A4A3A4"/>
          </p15:clr>
        </p15:guide>
        <p15:guide id="3" pos="391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8D4"/>
    <a:srgbClr val="000000"/>
    <a:srgbClr val="0000FF"/>
    <a:srgbClr val="E6E6E6"/>
    <a:srgbClr val="0278D7"/>
    <a:srgbClr val="0078D7"/>
    <a:srgbClr val="409AE1"/>
    <a:srgbClr val="FFFFFF"/>
    <a:srgbClr val="F3F3F3"/>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7AB3D2-A596-4930-AA20-65E88D2A4BA8}" v="6" dt="2019-11-25T17:15:22.1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01" autoAdjust="0"/>
    <p:restoredTop sz="96357" autoAdjust="0"/>
  </p:normalViewPr>
  <p:slideViewPr>
    <p:cSldViewPr snapToGrid="0">
      <p:cViewPr varScale="1">
        <p:scale>
          <a:sx n="148" d="100"/>
          <a:sy n="148" d="100"/>
        </p:scale>
        <p:origin x="108" y="192"/>
      </p:cViewPr>
      <p:guideLst>
        <p:guide orient="horz" pos="1111"/>
        <p:guide orient="horz" pos="2029"/>
        <p:guide pos="3917"/>
      </p:guideLst>
    </p:cSldViewPr>
  </p:slideViewPr>
  <p:notesTextViewPr>
    <p:cViewPr>
      <p:scale>
        <a:sx n="1" d="1"/>
        <a:sy n="1" d="1"/>
      </p:scale>
      <p:origin x="0" y="0"/>
    </p:cViewPr>
  </p:notesTextViewPr>
  <p:notesViewPr>
    <p:cSldViewPr snapToGrid="0">
      <p:cViewPr>
        <p:scale>
          <a:sx n="100" d="100"/>
          <a:sy n="100" d="100"/>
        </p:scale>
        <p:origin x="72" y="-30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3/31/2020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dirty="0"/>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dirty="0">
              <a:latin typeface="Calibri" charset="0"/>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063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24" kern="1200">
                <a:solidFill>
                  <a:schemeClr val="tx1"/>
                </a:solidFill>
                <a:effectLst/>
                <a:latin typeface="+mn-lt"/>
                <a:ea typeface="+mn-ea"/>
                <a:cs typeface="+mn-cs"/>
              </a:rPr>
              <a:t>Virtualization helps companies address specific business needs: </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More secure access to data/organizational resources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Compliance with industry regulations (i.e. FSI, healthcare, government)</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An increasingly elastic workforce (i.e. mergers/acquisitions, short-term employees, contractor/partner access)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Employee-specific needs (i.e. BYOD or mobile staff, call centers, branch workers)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Specialized workloads (i.e. design/engineering, legacy apps, software dev test)</a:t>
            </a:r>
          </a:p>
          <a:p>
            <a:pPr marL="285750" indent="-285750">
              <a:lnSpc>
                <a:spcPct val="107000"/>
              </a:lnSpc>
              <a:spcAft>
                <a:spcPts val="800"/>
              </a:spcAft>
              <a:buFont typeface="Arial" panose="020B0604020202020204" pitchFamily="34" charset="0"/>
              <a:buChar char="•"/>
            </a:pPr>
            <a:endParaRPr lang="en-US" sz="1224" kern="1200">
              <a:solidFill>
                <a:schemeClr val="tx1"/>
              </a:solidFill>
              <a:effectLst/>
              <a:latin typeface="+mn-lt"/>
              <a:ea typeface="+mn-ea"/>
              <a:cs typeface="+mn-cs"/>
            </a:endParaRPr>
          </a:p>
          <a:p>
            <a:r>
              <a:rPr lang="en-US" sz="1224" kern="1200">
                <a:solidFill>
                  <a:schemeClr val="tx1"/>
                </a:solidFill>
                <a:effectLst/>
                <a:latin typeface="+mn-lt"/>
                <a:ea typeface="+mn-ea"/>
                <a:cs typeface="+mn-cs"/>
              </a:rPr>
              <a:t>Windows Virtual Desktop helps: </a:t>
            </a:r>
          </a:p>
          <a:p>
            <a:pPr marL="285750" indent="-285750">
              <a:buFont typeface="Arial" panose="020B0604020202020204" pitchFamily="34" charset="0"/>
              <a:buChar char="•"/>
            </a:pPr>
            <a:r>
              <a:rPr lang="en-US" sz="1224" kern="1200">
                <a:solidFill>
                  <a:schemeClr val="tx1"/>
                </a:solidFill>
                <a:effectLst/>
                <a:latin typeface="+mn-lt"/>
                <a:ea typeface="+mn-ea"/>
                <a:cs typeface="+mn-cs"/>
              </a:rPr>
              <a:t>Employees stay as productive with a virtualized experience on a PC, phone, tablet, or browser as they are with a physical PC sitting right in front of them</a:t>
            </a:r>
          </a:p>
          <a:p>
            <a:pPr marL="285750" indent="-285750">
              <a:buFont typeface="Arial" panose="020B0604020202020204" pitchFamily="34" charset="0"/>
              <a:buChar char="•"/>
            </a:pPr>
            <a:r>
              <a:rPr lang="en-US" sz="1224" kern="1200">
                <a:solidFill>
                  <a:schemeClr val="tx1"/>
                </a:solidFill>
                <a:effectLst/>
                <a:latin typeface="+mn-lt"/>
                <a:ea typeface="+mn-ea"/>
                <a:cs typeface="+mn-cs"/>
              </a:rPr>
              <a:t>Simplify management, provisioning, and access to corporate data and apps</a:t>
            </a:r>
          </a:p>
          <a:p>
            <a:pPr marL="285750" indent="-285750">
              <a:buFont typeface="Arial" panose="020B0604020202020204" pitchFamily="34" charset="0"/>
              <a:buChar char="•"/>
            </a:pPr>
            <a:r>
              <a:rPr lang="en-US" sz="1224" kern="1200">
                <a:solidFill>
                  <a:schemeClr val="tx1"/>
                </a:solidFill>
                <a:effectLst/>
                <a:latin typeface="+mn-lt"/>
                <a:ea typeface="+mn-ea"/>
                <a:cs typeface="+mn-cs"/>
              </a:rPr>
              <a:t>Support customers as they migrate to the cloud </a:t>
            </a:r>
          </a:p>
          <a:p>
            <a:pPr marL="285750" indent="-285750">
              <a:buFont typeface="Arial" panose="020B0604020202020204" pitchFamily="34" charset="0"/>
              <a:buChar char="•"/>
            </a:pPr>
            <a:r>
              <a:rPr lang="en-US" sz="1224" kern="1200">
                <a:solidFill>
                  <a:schemeClr val="tx1"/>
                </a:solidFill>
                <a:effectLst/>
                <a:latin typeface="+mn-lt"/>
                <a:ea typeface="+mn-ea"/>
                <a:cs typeface="+mn-cs"/>
              </a:rPr>
              <a:t>Reduce the costs and resources associated with managing on-premises infrastructure</a:t>
            </a:r>
          </a:p>
          <a:p>
            <a:pPr marL="285750" indent="-285750">
              <a:buFont typeface="Arial" panose="020B0604020202020204" pitchFamily="34" charset="0"/>
              <a:buChar char="•"/>
            </a:pPr>
            <a:r>
              <a:rPr lang="en-US" sz="1224" kern="1200">
                <a:solidFill>
                  <a:schemeClr val="tx1"/>
                </a:solidFill>
                <a:effectLst/>
                <a:latin typeface="+mn-lt"/>
                <a:ea typeface="+mn-ea"/>
                <a:cs typeface="+mn-cs"/>
              </a:rPr>
              <a:t>Empower IT to transform the workplace </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7269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r>
              <a:rPr lang="en-US"/>
              <a:t>Windows 10 and Office 365—kept up to date, with cloud-connected management powered by </a:t>
            </a:r>
            <a:r>
              <a:rPr lang="en-US" err="1"/>
              <a:t>ConfigMgr</a:t>
            </a:r>
            <a:r>
              <a:rPr lang="en-US"/>
              <a:t> and Intune—provides the </a:t>
            </a:r>
            <a:r>
              <a:rPr lang="en-US" b="1"/>
              <a:t>most productive </a:t>
            </a:r>
            <a:r>
              <a:rPr lang="en-US"/>
              <a:t>and </a:t>
            </a:r>
            <a:r>
              <a:rPr lang="en-US" b="1"/>
              <a:t>most secure </a:t>
            </a:r>
            <a:r>
              <a:rPr lang="en-US"/>
              <a:t>computing experience for users while </a:t>
            </a:r>
            <a:r>
              <a:rPr lang="en-US" b="1"/>
              <a:t>lowering total cost of ownership</a:t>
            </a:r>
            <a:r>
              <a:rPr lang="en-US" b="0"/>
              <a:t> and</a:t>
            </a:r>
            <a:r>
              <a:rPr lang="en-US"/>
              <a:t> reducing complexity for IT teams</a:t>
            </a:r>
          </a:p>
          <a:p>
            <a:endParaRPr lang="en-US"/>
          </a:p>
          <a:p>
            <a:r>
              <a:rPr lang="en-US"/>
              <a:t>Designed for all customer types, across all segments, Microsoft 365 is the best way for customers to license the products and services necessary to deliver this experience.</a:t>
            </a:r>
          </a:p>
          <a:p>
            <a:endParaRPr lang="en-US"/>
          </a:p>
          <a:p>
            <a:r>
              <a:rPr lang="en-US"/>
              <a:t>Let’s take a look at each of these benefits, starting with productivity and what it means to have the most productive experience.</a:t>
            </a: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4919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pPr marL="171450" indent="-171450">
              <a:buFont typeface="Arial" panose="020B0604020202020204" pitchFamily="34" charset="0"/>
              <a:buChar char="•"/>
            </a:pPr>
            <a:r>
              <a:rPr lang="en-US"/>
              <a:t>Many Microsoft customers are already eligible for WVD today…</a:t>
            </a:r>
          </a:p>
          <a:p>
            <a:pPr marL="171450" indent="-171450">
              <a:buFont typeface="Arial" panose="020B0604020202020204" pitchFamily="34" charset="0"/>
              <a:buChar char="•"/>
            </a:pPr>
            <a:r>
              <a:rPr lang="en-US"/>
              <a:t>This makes positioning WVD even easier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44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Hybrid cloud support</a:t>
            </a: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Enterprise management and monitoring for Windows Virtual Desktop</a:t>
            </a:r>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Simplified image management - </a:t>
            </a:r>
            <a:r>
              <a:rPr lang="en-US" sz="1200" b="0" i="0" kern="1200">
                <a:solidFill>
                  <a:schemeClr val="tx1"/>
                </a:solidFill>
                <a:effectLst/>
                <a:latin typeface="Segoe UI" panose="020B0502040204020203" pitchFamily="34" charset="0"/>
                <a:ea typeface="+mn-ea"/>
                <a:cs typeface="+mn-cs"/>
              </a:rPr>
              <a:t>Less time spent on updates and app maintenance</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Optimized workspace environment and performance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809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Key value-adds including Hybrid support, Simplified management through a single pane of glass and user environment management, and support for multiple protocols</a:t>
            </a:r>
          </a:p>
          <a:p>
            <a:endParaRPr lang="en-US"/>
          </a:p>
          <a:p>
            <a:r>
              <a:rPr lang="en-US"/>
              <a:t>Tech preview by end of calendar year</a:t>
            </a:r>
          </a:p>
          <a:p>
            <a:r>
              <a:rPr lang="en-US"/>
              <a:t>Generally available early CY 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331451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While we built WVD as finished service, we recognize the need for specialized and managed solutions.</a:t>
            </a:r>
          </a:p>
          <a:p>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We have fostered a robust ecosystem of systems integrators, ISVs and value-added partners, and hardware partners. This includes that WVD now supports thin clients and IGEL is first to market with a Linux offering. An SDK is coming to build a broader ecosystem.</a:t>
            </a:r>
          </a:p>
          <a:p>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If you attended Scott Manchester’s session yesterday, you got to see Jed from IGEL demo their Linux thin client. If not, definitely go back and watch on-demand!</a:t>
            </a:r>
          </a:p>
          <a:p>
            <a:r>
              <a:rPr lang="en-US" sz="882" kern="1200">
                <a:solidFill>
                  <a:schemeClr val="tx1"/>
                </a:solidFill>
                <a:effectLst/>
                <a:latin typeface="Segoe UI" panose="020B0502040204020203" pitchFamily="34" charset="0"/>
                <a:ea typeface="+mn-ea"/>
                <a:cs typeface="+mn-cs"/>
              </a:rPr>
              <a:t> </a:t>
            </a:r>
          </a:p>
          <a:p>
            <a:pPr lvl="0" fontAlgn="base"/>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989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D6F2FE2A-BC7A-413A-8C8B-C527C9D91FCE}"/>
              </a:ext>
            </a:extLst>
          </p:cNvPr>
          <p:cNvSpPr txBox="1"/>
          <p:nvPr/>
        </p:nvSpPr>
        <p:spPr>
          <a:xfrm>
            <a:off x="4800600" y="824960"/>
            <a:ext cx="4320540" cy="295466"/>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dirty="0">
                <a:ln>
                  <a:noFill/>
                </a:ln>
                <a:solidFill>
                  <a:srgbClr val="FFFFFF"/>
                </a:solidFill>
                <a:effectLst/>
                <a:uLnTx/>
                <a:uFillTx/>
                <a:latin typeface="Segoe UI"/>
                <a:ea typeface="+mn-ea"/>
                <a:cs typeface="+mn-cs"/>
              </a:rPr>
              <a:t>“Get started today to learn more”</a:t>
            </a:r>
          </a:p>
        </p:txBody>
      </p:sp>
      <p:sp>
        <p:nvSpPr>
          <p:cNvPr id="13" name="Slide Image Placeholder 12">
            <a:extLst>
              <a:ext uri="{FF2B5EF4-FFF2-40B4-BE49-F238E27FC236}">
                <a16:creationId xmlns:a16="http://schemas.microsoft.com/office/drawing/2014/main" id="{EE57E0C5-03FB-4509-B05C-03D12AD228D8}"/>
              </a:ext>
            </a:extLst>
          </p:cNvPr>
          <p:cNvSpPr>
            <a:spLocks noGrp="1" noRot="1" noChangeAspect="1"/>
          </p:cNvSpPr>
          <p:nvPr>
            <p:ph type="sldImg"/>
          </p:nvPr>
        </p:nvSpPr>
        <p:spPr/>
      </p:sp>
    </p:spTree>
    <p:extLst>
      <p:ext uri="{BB962C8B-B14F-4D97-AF65-F5344CB8AC3E}">
        <p14:creationId xmlns:p14="http://schemas.microsoft.com/office/powerpoint/2010/main" val="1535820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9</a:t>
            </a:fld>
            <a:endParaRPr lang="en-US" dirty="0"/>
          </a:p>
        </p:txBody>
      </p:sp>
    </p:spTree>
    <p:extLst>
      <p:ext uri="{BB962C8B-B14F-4D97-AF65-F5344CB8AC3E}">
        <p14:creationId xmlns:p14="http://schemas.microsoft.com/office/powerpoint/2010/main" val="2986495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dirty="0"/>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268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276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816239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109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1975275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782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6646272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368" y="2005097"/>
            <a:ext cx="11503739" cy="1644874"/>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66370" y="419673"/>
            <a:ext cx="11503738" cy="565091"/>
          </a:xfrm>
        </p:spPr>
        <p:txBody>
          <a:bodyPr/>
          <a:lstStyle/>
          <a:p>
            <a:r>
              <a:rPr lang="en-US"/>
              <a:t>Click to edit Master title style</a:t>
            </a:r>
          </a:p>
        </p:txBody>
      </p:sp>
      <p:sp>
        <p:nvSpPr>
          <p:cNvPr id="23" name="Text Placeholder 2"/>
          <p:cNvSpPr>
            <a:spLocks noGrp="1"/>
          </p:cNvSpPr>
          <p:nvPr>
            <p:ph type="body" idx="10" hasCustomPrompt="1"/>
          </p:nvPr>
        </p:nvSpPr>
        <p:spPr>
          <a:xfrm>
            <a:off x="466367" y="1296319"/>
            <a:ext cx="11503738" cy="282513"/>
          </a:xfrm>
        </p:spPr>
        <p:txBody>
          <a:bodyPr wrap="square">
            <a:spAutoFit/>
          </a:bodyPr>
          <a:lstStyle>
            <a:lvl1pPr marL="0" indent="0">
              <a:buNone/>
              <a:defRPr sz="1836" spc="-31" baseline="0">
                <a:solidFill>
                  <a:schemeClr val="tx1"/>
                </a:solidFill>
                <a:latin typeface="+mn-lt"/>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8481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17080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5D655983-0062-49EF-AC5B-FB75C2C18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785906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823072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4711" cy="6994525"/>
          </a:xfrm>
          <a:prstGeom prst="rect">
            <a:avLst/>
          </a:prstGeom>
        </p:spPr>
      </p:pic>
      <p:sp>
        <p:nvSpPr>
          <p:cNvPr id="12" name="Rectangle 11"/>
          <p:cNvSpPr/>
          <p:nvPr userDrawn="1"/>
        </p:nvSpPr>
        <p:spPr bwMode="auto">
          <a:xfrm>
            <a:off x="273050" y="2125661"/>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7"/>
            <a:ext cx="6400736"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67029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77139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39664" y="0"/>
            <a:ext cx="6995047" cy="6994525"/>
          </a:xfrm>
          <a:prstGeom prst="rect">
            <a:avLst/>
          </a:prstGeom>
        </p:spPr>
      </p:pic>
    </p:spTree>
    <p:extLst>
      <p:ext uri="{BB962C8B-B14F-4D97-AF65-F5344CB8AC3E}">
        <p14:creationId xmlns:p14="http://schemas.microsoft.com/office/powerpoint/2010/main" val="44767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23027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6878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430570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05684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69450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70840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4776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33619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06907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6162552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0475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930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4163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01288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71512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70497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611461" y="2971425"/>
            <a:ext cx="2844867" cy="1436209"/>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9573" y="0"/>
            <a:ext cx="6846903" cy="6994525"/>
          </a:xfrm>
          <a:prstGeom prst="rect">
            <a:avLst/>
          </a:prstGeom>
        </p:spPr>
      </p:pic>
    </p:spTree>
    <p:extLst>
      <p:ext uri="{BB962C8B-B14F-4D97-AF65-F5344CB8AC3E}">
        <p14:creationId xmlns:p14="http://schemas.microsoft.com/office/powerpoint/2010/main" val="2058363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66099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52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891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782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631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933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19713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0113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7077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04784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81759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00626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80698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78874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036830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61188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0153007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7267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0575771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6391397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472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37483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5015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695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315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861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399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215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48868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27626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37418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411974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692560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97623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755366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8582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8346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1194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4946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554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74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65203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38121657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4469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007854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47552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77562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566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4533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8269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3619792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05149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6964683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297253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6088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497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414835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830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image" Target="../media/image15.emf"/><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8"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image" Target="../media/image15.emf"/><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theme" Target="../theme/theme4.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 id="2147483707" r:id="rId20"/>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286552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hf sldNum="0" hdr="0" ftr="0" dt="0"/>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35573284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093312578"/>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 id="2147483805"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xml"/><Relationship Id="rId7" Type="http://schemas.openxmlformats.org/officeDocument/2006/relationships/image" Target="../media/image36.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0.png"/><Relationship Id="rId5" Type="http://schemas.openxmlformats.org/officeDocument/2006/relationships/notesSlide" Target="../notesSlides/notesSlide2.xml"/><Relationship Id="rId10" Type="http://schemas.openxmlformats.org/officeDocument/2006/relationships/image" Target="../media/image39.png"/><Relationship Id="rId4" Type="http://schemas.openxmlformats.org/officeDocument/2006/relationships/slideLayout" Target="../slideLayouts/slideLayout82.xm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82.xml"/><Relationship Id="rId5" Type="http://schemas.openxmlformats.org/officeDocument/2006/relationships/image" Target="../media/image43.emf"/><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2" Type="http://schemas.openxmlformats.org/officeDocument/2006/relationships/notesSlide" Target="../notesSlides/notesSlide4.xml"/><Relationship Id="rId1" Type="http://schemas.openxmlformats.org/officeDocument/2006/relationships/slideLayout" Target="../slideLayouts/slideLayout106.xml"/><Relationship Id="rId4" Type="http://schemas.openxmlformats.org/officeDocument/2006/relationships/hyperlink" Target="https://azure.microsoft.com/en-us/reservatio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82.xml"/><Relationship Id="rId4" Type="http://schemas.openxmlformats.org/officeDocument/2006/relationships/image" Target="../media/image45.svg"/></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notesSlide" Target="../notesSlides/notesSlide7.xm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82.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10" Type="http://schemas.openxmlformats.org/officeDocument/2006/relationships/image" Target="../media/image52.png"/><Relationship Id="rId19" Type="http://schemas.openxmlformats.org/officeDocument/2006/relationships/image" Target="../media/image61.png"/><Relationship Id="rId4" Type="http://schemas.microsoft.com/office/2007/relationships/hdphoto" Target="../media/hdphoto1.wdp"/><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aka.ms/WVDGetStarted" TargetMode="External"/><Relationship Id="rId4" Type="http://schemas.openxmlformats.org/officeDocument/2006/relationships/hyperlink" Target="https://azure.microsoft.com/en-us/services/virtual-desktop/"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0F25B8-2F92-4426-927A-5EF60ECF11AB}"/>
              </a:ext>
            </a:extLst>
          </p:cNvPr>
          <p:cNvSpPr>
            <a:spLocks noGrp="1"/>
          </p:cNvSpPr>
          <p:nvPr>
            <p:ph type="title"/>
          </p:nvPr>
        </p:nvSpPr>
        <p:spPr/>
        <p:txBody>
          <a:bodyPr/>
          <a:lstStyle/>
          <a:p>
            <a:r>
              <a:rPr lang="en-US" sz="4400" dirty="0">
                <a:solidFill>
                  <a:schemeClr val="bg1"/>
                </a:solidFill>
              </a:rPr>
              <a:t>Microsoft Windows </a:t>
            </a:r>
            <a:br>
              <a:rPr lang="en-US" sz="4400" dirty="0">
                <a:solidFill>
                  <a:schemeClr val="bg1"/>
                </a:solidFill>
              </a:rPr>
            </a:br>
            <a:r>
              <a:rPr lang="en-US" sz="4400" dirty="0">
                <a:solidFill>
                  <a:schemeClr val="bg1"/>
                </a:solidFill>
              </a:rPr>
              <a:t>Virtual Desktop </a:t>
            </a:r>
          </a:p>
        </p:txBody>
      </p:sp>
      <p:sp>
        <p:nvSpPr>
          <p:cNvPr id="7" name="Text Placeholder 6">
            <a:extLst>
              <a:ext uri="{FF2B5EF4-FFF2-40B4-BE49-F238E27FC236}">
                <a16:creationId xmlns:a16="http://schemas.microsoft.com/office/drawing/2014/main" id="{3FF552F8-619A-4E50-849C-343EDE8381B0}"/>
              </a:ext>
            </a:extLst>
          </p:cNvPr>
          <p:cNvSpPr>
            <a:spLocks noGrp="1"/>
          </p:cNvSpPr>
          <p:nvPr>
            <p:ph type="body" sz="quarter" idx="12"/>
          </p:nvPr>
        </p:nvSpPr>
        <p:spPr/>
        <p:txBody>
          <a:bodyPr/>
          <a:lstStyle/>
          <a:p>
            <a:r>
              <a:rPr lang="en-US" dirty="0"/>
              <a:t>The best virtual desktop experience, delivered on Azure</a:t>
            </a:r>
          </a:p>
          <a:p>
            <a:endParaRPr lang="en-US" dirty="0"/>
          </a:p>
        </p:txBody>
      </p:sp>
      <p:sp>
        <p:nvSpPr>
          <p:cNvPr id="2" name="Rectangle 1">
            <a:extLst>
              <a:ext uri="{FF2B5EF4-FFF2-40B4-BE49-F238E27FC236}">
                <a16:creationId xmlns:a16="http://schemas.microsoft.com/office/drawing/2014/main" id="{24EAE567-AACF-4D25-AFC6-3F5CD18C934E}"/>
              </a:ext>
            </a:extLst>
          </p:cNvPr>
          <p:cNvSpPr/>
          <p:nvPr/>
        </p:nvSpPr>
        <p:spPr>
          <a:xfrm>
            <a:off x="6096249" y="3309840"/>
            <a:ext cx="243978" cy="3748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11333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935ACCD9-B17D-45D2-9095-DFDA5BF54CE5}"/>
              </a:ext>
            </a:extLst>
          </p:cNvPr>
          <p:cNvGraphicFramePr>
            <a:graphicFrameLocks noChangeAspect="1"/>
          </p:cNvGraphicFramePr>
          <p:nvPr>
            <p:custDataLst>
              <p:tags r:id="rId2"/>
            </p:custDataLst>
          </p:nvPr>
        </p:nvGraphicFramePr>
        <p:xfrm>
          <a:off x="2470" y="2085"/>
          <a:ext cx="1588" cy="1588"/>
        </p:xfrm>
        <a:graphic>
          <a:graphicData uri="http://schemas.openxmlformats.org/presentationml/2006/ole">
            <mc:AlternateContent xmlns:mc="http://schemas.openxmlformats.org/markup-compatibility/2006">
              <mc:Choice xmlns:v="urn:schemas-microsoft-com:vml" Requires="v">
                <p:oleObj spid="_x0000_s117762" name="think-cell Slide" r:id="rId6" imgW="425" imgH="424" progId="TCLayout.ActiveDocument.1">
                  <p:embed/>
                </p:oleObj>
              </mc:Choice>
              <mc:Fallback>
                <p:oleObj name="think-cell Slide" r:id="rId6" imgW="425" imgH="424" progId="TCLayout.ActiveDocument.1">
                  <p:embed/>
                  <p:pic>
                    <p:nvPicPr>
                      <p:cNvPr id="37" name="Object 36" hidden="1">
                        <a:extLst>
                          <a:ext uri="{FF2B5EF4-FFF2-40B4-BE49-F238E27FC236}">
                            <a16:creationId xmlns:a16="http://schemas.microsoft.com/office/drawing/2014/main" id="{935ACCD9-B17D-45D2-9095-DFDA5BF54CE5}"/>
                          </a:ext>
                        </a:extLst>
                      </p:cNvPr>
                      <p:cNvPicPr/>
                      <p:nvPr/>
                    </p:nvPicPr>
                    <p:blipFill>
                      <a:blip r:embed="rId7"/>
                      <a:stretch>
                        <a:fillRect/>
                      </a:stretch>
                    </p:blipFill>
                    <p:spPr>
                      <a:xfrm>
                        <a:off x="2470" y="2085"/>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A02D6CD8-2632-46DC-96AD-28F108B87A33}"/>
              </a:ext>
            </a:extLst>
          </p:cNvPr>
          <p:cNvSpPr/>
          <p:nvPr>
            <p:custDataLst>
              <p:tags r:id="rId3"/>
            </p:custDataLst>
          </p:nvPr>
        </p:nvSpPr>
        <p:spPr bwMode="auto">
          <a:xfrm>
            <a:off x="883" y="49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198"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grpSp>
        <p:nvGrpSpPr>
          <p:cNvPr id="45" name="Group 44">
            <a:extLst>
              <a:ext uri="{FF2B5EF4-FFF2-40B4-BE49-F238E27FC236}">
                <a16:creationId xmlns:a16="http://schemas.microsoft.com/office/drawing/2014/main" id="{1280153B-FA7F-4531-9821-B9AC01704FCD}"/>
              </a:ext>
            </a:extLst>
          </p:cNvPr>
          <p:cNvGrpSpPr/>
          <p:nvPr/>
        </p:nvGrpSpPr>
        <p:grpSpPr>
          <a:xfrm>
            <a:off x="590176" y="1377489"/>
            <a:ext cx="2392243" cy="2392237"/>
            <a:chOff x="528418" y="1377188"/>
            <a:chExt cx="2392582" cy="2392576"/>
          </a:xfrm>
        </p:grpSpPr>
        <p:pic>
          <p:nvPicPr>
            <p:cNvPr id="38" name="Picture 37">
              <a:extLst>
                <a:ext uri="{FF2B5EF4-FFF2-40B4-BE49-F238E27FC236}">
                  <a16:creationId xmlns:a16="http://schemas.microsoft.com/office/drawing/2014/main" id="{42ACA26F-54EC-4D3B-863F-7CAC418FC3EE}"/>
                </a:ext>
              </a:extLst>
            </p:cNvPr>
            <p:cNvPicPr>
              <a:picLocks noChangeAspect="1"/>
            </p:cNvPicPr>
            <p:nvPr/>
          </p:nvPicPr>
          <p:blipFill rotWithShape="1">
            <a:blip r:embed="rId8">
              <a:extLst>
                <a:ext uri="{28A0092B-C50C-407E-A947-70E740481C1C}">
                  <a14:useLocalDpi xmlns:a14="http://schemas.microsoft.com/office/drawing/2010/main" val="0"/>
                </a:ext>
              </a:extLst>
            </a:blip>
            <a:srcRect l="5633" t="4624" r="4555" b="5564"/>
            <a:stretch/>
          </p:blipFill>
          <p:spPr>
            <a:xfrm>
              <a:off x="806933" y="1683720"/>
              <a:ext cx="1779513" cy="1779512"/>
            </a:xfrm>
            <a:custGeom>
              <a:avLst/>
              <a:gdLst>
                <a:gd name="connsiteX0" fmla="*/ 889757 w 1779513"/>
                <a:gd name="connsiteY0" fmla="*/ 0 h 1779512"/>
                <a:gd name="connsiteX1" fmla="*/ 1779513 w 1779513"/>
                <a:gd name="connsiteY1" fmla="*/ 889756 h 1779512"/>
                <a:gd name="connsiteX2" fmla="*/ 889757 w 1779513"/>
                <a:gd name="connsiteY2" fmla="*/ 1779512 h 1779512"/>
                <a:gd name="connsiteX3" fmla="*/ 0 w 1779513"/>
                <a:gd name="connsiteY3" fmla="*/ 889756 h 1779512"/>
                <a:gd name="connsiteX4" fmla="*/ 889757 w 1779513"/>
                <a:gd name="connsiteY4" fmla="*/ 0 h 1779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3" h="1779512">
                  <a:moveTo>
                    <a:pt x="889757" y="0"/>
                  </a:moveTo>
                  <a:cubicBezTo>
                    <a:pt x="1381155" y="0"/>
                    <a:pt x="1779513" y="398358"/>
                    <a:pt x="1779513" y="889756"/>
                  </a:cubicBezTo>
                  <a:cubicBezTo>
                    <a:pt x="1779513" y="1381154"/>
                    <a:pt x="1381155" y="1779512"/>
                    <a:pt x="889757" y="1779512"/>
                  </a:cubicBezTo>
                  <a:cubicBezTo>
                    <a:pt x="398358" y="1779512"/>
                    <a:pt x="0" y="1381154"/>
                    <a:pt x="0" y="889756"/>
                  </a:cubicBezTo>
                  <a:cubicBezTo>
                    <a:pt x="0" y="398358"/>
                    <a:pt x="398358" y="0"/>
                    <a:pt x="889757" y="0"/>
                  </a:cubicBezTo>
                  <a:close/>
                </a:path>
              </a:pathLst>
            </a:custGeom>
          </p:spPr>
        </p:pic>
        <p:sp>
          <p:nvSpPr>
            <p:cNvPr id="25" name="Arc 24">
              <a:extLst>
                <a:ext uri="{FF2B5EF4-FFF2-40B4-BE49-F238E27FC236}">
                  <a16:creationId xmlns:a16="http://schemas.microsoft.com/office/drawing/2014/main" id="{C25955E0-4DD0-48BC-9714-9674D5C6C457}"/>
                </a:ext>
              </a:extLst>
            </p:cNvPr>
            <p:cNvSpPr/>
            <p:nvPr/>
          </p:nvSpPr>
          <p:spPr bwMode="auto">
            <a:xfrm>
              <a:off x="52841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defTabSz="914224">
                <a:defRPr/>
              </a:pPr>
              <a:endParaRPr lang="en-US" sz="1764" err="1">
                <a:solidFill>
                  <a:srgbClr val="505050"/>
                </a:solidFill>
                <a:latin typeface="Segoe UI"/>
              </a:endParaRPr>
            </a:p>
          </p:txBody>
        </p:sp>
        <p:sp>
          <p:nvSpPr>
            <p:cNvPr id="26" name="Arc 25">
              <a:extLst>
                <a:ext uri="{FF2B5EF4-FFF2-40B4-BE49-F238E27FC236}">
                  <a16:creationId xmlns:a16="http://schemas.microsoft.com/office/drawing/2014/main" id="{3C829ACE-5952-428F-AADD-5BBC84DB7022}"/>
                </a:ext>
              </a:extLst>
            </p:cNvPr>
            <p:cNvSpPr/>
            <p:nvPr/>
          </p:nvSpPr>
          <p:spPr bwMode="auto">
            <a:xfrm>
              <a:off x="671692" y="1520461"/>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defTabSz="914224">
                <a:defRPr/>
              </a:pPr>
              <a:endParaRPr lang="en-US" sz="1764" err="1">
                <a:solidFill>
                  <a:srgbClr val="505050"/>
                </a:solidFill>
                <a:latin typeface="Segoe UI"/>
              </a:endParaRPr>
            </a:p>
          </p:txBody>
        </p:sp>
      </p:grpSp>
      <p:grpSp>
        <p:nvGrpSpPr>
          <p:cNvPr id="64" name="Group 63">
            <a:extLst>
              <a:ext uri="{FF2B5EF4-FFF2-40B4-BE49-F238E27FC236}">
                <a16:creationId xmlns:a16="http://schemas.microsoft.com/office/drawing/2014/main" id="{30AB3211-A9F6-4D03-93B3-DE8A75AA906F}"/>
              </a:ext>
            </a:extLst>
          </p:cNvPr>
          <p:cNvGrpSpPr/>
          <p:nvPr/>
        </p:nvGrpSpPr>
        <p:grpSpPr>
          <a:xfrm>
            <a:off x="557161" y="3961936"/>
            <a:ext cx="2458274" cy="2334271"/>
            <a:chOff x="556358" y="3962001"/>
            <a:chExt cx="2458622" cy="2334602"/>
          </a:xfrm>
        </p:grpSpPr>
        <p:sp>
          <p:nvSpPr>
            <p:cNvPr id="49" name="Rectangle 48">
              <a:extLst>
                <a:ext uri="{FF2B5EF4-FFF2-40B4-BE49-F238E27FC236}">
                  <a16:creationId xmlns:a16="http://schemas.microsoft.com/office/drawing/2014/main" id="{06DE3A2F-0E94-46B5-A0F3-10CB6FF23CFC}"/>
                </a:ext>
              </a:extLst>
            </p:cNvPr>
            <p:cNvSpPr/>
            <p:nvPr/>
          </p:nvSpPr>
          <p:spPr bwMode="auto">
            <a:xfrm>
              <a:off x="923932" y="3962001"/>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700680" fontAlgn="base">
                <a:spcBef>
                  <a:spcPts val="300"/>
                </a:spcBef>
                <a:spcAft>
                  <a:spcPct val="0"/>
                </a:spcAft>
                <a:defRPr/>
              </a:pPr>
              <a:r>
                <a:rPr lang="en-US" sz="1800" kern="0">
                  <a:solidFill>
                    <a:srgbClr val="0078D4"/>
                  </a:solidFill>
                  <a:latin typeface="Segoe UI Semibold" panose="020B0702040204020203" pitchFamily="34" charset="0"/>
                  <a:ea typeface="Segoe UI" pitchFamily="34" charset="0"/>
                  <a:cs typeface="Segoe UI Semibold" panose="020B0702040204020203" pitchFamily="34" charset="0"/>
                </a:rPr>
                <a:t>Security </a:t>
              </a:r>
            </a:p>
            <a:p>
              <a:pPr algn="ctr" defTabSz="700680" fontAlgn="base">
                <a:spcBef>
                  <a:spcPts val="300"/>
                </a:spcBef>
                <a:spcAft>
                  <a:spcPct val="0"/>
                </a:spcAft>
                <a:defRPr/>
              </a:pPr>
              <a:r>
                <a:rPr lang="en-US" sz="1800" kern="0">
                  <a:solidFill>
                    <a:srgbClr val="0078D4"/>
                  </a:solidFill>
                  <a:latin typeface="Segoe UI Semibold" panose="020B0702040204020203" pitchFamily="34" charset="0"/>
                  <a:ea typeface="Segoe UI" pitchFamily="34" charset="0"/>
                  <a:cs typeface="Segoe UI Semibold" panose="020B0702040204020203" pitchFamily="34" charset="0"/>
                </a:rPr>
                <a:t>and regulation</a:t>
              </a:r>
            </a:p>
          </p:txBody>
        </p:sp>
        <p:sp>
          <p:nvSpPr>
            <p:cNvPr id="50" name="Rectangle 49">
              <a:extLst>
                <a:ext uri="{FF2B5EF4-FFF2-40B4-BE49-F238E27FC236}">
                  <a16:creationId xmlns:a16="http://schemas.microsoft.com/office/drawing/2014/main" id="{39DB39E6-A1B8-4F2A-A765-9F88D511BCED}"/>
                </a:ext>
              </a:extLst>
            </p:cNvPr>
            <p:cNvSpPr/>
            <p:nvPr/>
          </p:nvSpPr>
          <p:spPr bwMode="auto">
            <a:xfrm>
              <a:off x="556358" y="4746170"/>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t" anchorCtr="0" forceAA="0" compatLnSpc="1">
              <a:prstTxWarp prst="textNoShape">
                <a:avLst/>
              </a:prstTxWarp>
              <a:noAutofit/>
            </a:bodyPr>
            <a:lstStyle/>
            <a:p>
              <a:pPr algn="ctr" defTabSz="931881">
                <a:spcBef>
                  <a:spcPts val="1197"/>
                </a:spcBef>
                <a:defRPr/>
              </a:pPr>
              <a:r>
                <a:rPr lang="en-US" sz="1599">
                  <a:solidFill>
                    <a:srgbClr val="000000"/>
                  </a:solidFill>
                  <a:latin typeface="Segoe UI"/>
                  <a:cs typeface="Segoe UI Semilight" panose="020B0402040204020203" pitchFamily="34" charset="0"/>
                </a:rPr>
                <a:t>Financial Services</a:t>
              </a:r>
            </a:p>
            <a:p>
              <a:pPr algn="ctr" defTabSz="931881">
                <a:spcBef>
                  <a:spcPts val="1197"/>
                </a:spcBef>
                <a:defRPr/>
              </a:pPr>
              <a:r>
                <a:rPr lang="en-US" sz="1599">
                  <a:solidFill>
                    <a:srgbClr val="000000"/>
                  </a:solidFill>
                  <a:latin typeface="Segoe UI"/>
                  <a:cs typeface="Segoe UI Semilight" panose="020B0402040204020203" pitchFamily="34" charset="0"/>
                </a:rPr>
                <a:t>Healthcare</a:t>
              </a:r>
            </a:p>
            <a:p>
              <a:pPr algn="ctr" defTabSz="931881">
                <a:spcBef>
                  <a:spcPts val="1197"/>
                </a:spcBef>
                <a:defRPr/>
              </a:pPr>
              <a:r>
                <a:rPr lang="en-US" sz="1599">
                  <a:solidFill>
                    <a:srgbClr val="000000"/>
                  </a:solidFill>
                  <a:latin typeface="Segoe UI"/>
                  <a:cs typeface="Segoe UI Semilight" panose="020B0402040204020203" pitchFamily="34" charset="0"/>
                </a:rPr>
                <a:t>Government</a:t>
              </a:r>
            </a:p>
          </p:txBody>
        </p:sp>
      </p:grpSp>
      <p:grpSp>
        <p:nvGrpSpPr>
          <p:cNvPr id="46" name="Group 45">
            <a:extLst>
              <a:ext uri="{FF2B5EF4-FFF2-40B4-BE49-F238E27FC236}">
                <a16:creationId xmlns:a16="http://schemas.microsoft.com/office/drawing/2014/main" id="{D177ADB9-B834-4BBB-AD8F-45D6F393C8C0}"/>
              </a:ext>
            </a:extLst>
          </p:cNvPr>
          <p:cNvGrpSpPr/>
          <p:nvPr/>
        </p:nvGrpSpPr>
        <p:grpSpPr>
          <a:xfrm>
            <a:off x="3544803" y="1377489"/>
            <a:ext cx="2392243" cy="2392237"/>
            <a:chOff x="3554193" y="1377188"/>
            <a:chExt cx="2392582" cy="2392576"/>
          </a:xfrm>
        </p:grpSpPr>
        <p:pic>
          <p:nvPicPr>
            <p:cNvPr id="40" name="Picture 39">
              <a:extLst>
                <a:ext uri="{FF2B5EF4-FFF2-40B4-BE49-F238E27FC236}">
                  <a16:creationId xmlns:a16="http://schemas.microsoft.com/office/drawing/2014/main" id="{F75ED583-90B3-4D1E-870D-F3B4C60F1C8B}"/>
                </a:ext>
              </a:extLst>
            </p:cNvPr>
            <p:cNvPicPr>
              <a:picLocks noChangeAspect="1"/>
            </p:cNvPicPr>
            <p:nvPr/>
          </p:nvPicPr>
          <p:blipFill rotWithShape="1">
            <a:blip r:embed="rId9">
              <a:extLst>
                <a:ext uri="{28A0092B-C50C-407E-A947-70E740481C1C}">
                  <a14:useLocalDpi xmlns:a14="http://schemas.microsoft.com/office/drawing/2010/main" val="0"/>
                </a:ext>
              </a:extLst>
            </a:blip>
            <a:srcRect l="3252" t="1395" r="4199" b="6144"/>
            <a:stretch/>
          </p:blipFill>
          <p:spPr>
            <a:xfrm>
              <a:off x="382995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7" name="Arc 26">
              <a:extLst>
                <a:ext uri="{FF2B5EF4-FFF2-40B4-BE49-F238E27FC236}">
                  <a16:creationId xmlns:a16="http://schemas.microsoft.com/office/drawing/2014/main" id="{2D81C4A1-4E32-4DA0-9D91-9E53D66B4D74}"/>
                </a:ext>
              </a:extLst>
            </p:cNvPr>
            <p:cNvSpPr/>
            <p:nvPr/>
          </p:nvSpPr>
          <p:spPr bwMode="auto">
            <a:xfrm>
              <a:off x="355419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defTabSz="914224">
                <a:defRPr/>
              </a:pPr>
              <a:endParaRPr lang="en-US" sz="1764" err="1">
                <a:solidFill>
                  <a:srgbClr val="505050"/>
                </a:solidFill>
                <a:latin typeface="Segoe UI"/>
              </a:endParaRPr>
            </a:p>
          </p:txBody>
        </p:sp>
        <p:sp>
          <p:nvSpPr>
            <p:cNvPr id="28" name="Arc 27">
              <a:extLst>
                <a:ext uri="{FF2B5EF4-FFF2-40B4-BE49-F238E27FC236}">
                  <a16:creationId xmlns:a16="http://schemas.microsoft.com/office/drawing/2014/main" id="{9CC03CA3-C388-4A82-9A49-F47EE1A8936E}"/>
                </a:ext>
              </a:extLst>
            </p:cNvPr>
            <p:cNvSpPr/>
            <p:nvPr/>
          </p:nvSpPr>
          <p:spPr bwMode="auto">
            <a:xfrm>
              <a:off x="369746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defTabSz="914224">
                <a:defRPr/>
              </a:pPr>
              <a:endParaRPr lang="en-US" sz="1764" err="1">
                <a:solidFill>
                  <a:srgbClr val="505050"/>
                </a:solidFill>
                <a:latin typeface="Segoe UI"/>
              </a:endParaRPr>
            </a:p>
          </p:txBody>
        </p:sp>
      </p:grpSp>
      <p:grpSp>
        <p:nvGrpSpPr>
          <p:cNvPr id="65" name="Group 64">
            <a:extLst>
              <a:ext uri="{FF2B5EF4-FFF2-40B4-BE49-F238E27FC236}">
                <a16:creationId xmlns:a16="http://schemas.microsoft.com/office/drawing/2014/main" id="{62BF4371-47EB-4860-9405-89D8918A73EC}"/>
              </a:ext>
            </a:extLst>
          </p:cNvPr>
          <p:cNvGrpSpPr/>
          <p:nvPr/>
        </p:nvGrpSpPr>
        <p:grpSpPr>
          <a:xfrm>
            <a:off x="3558392" y="3961934"/>
            <a:ext cx="2458274" cy="2334271"/>
            <a:chOff x="3572820" y="3962000"/>
            <a:chExt cx="2458622" cy="2334602"/>
          </a:xfrm>
        </p:grpSpPr>
        <p:sp>
          <p:nvSpPr>
            <p:cNvPr id="51" name="Rectangle 50">
              <a:extLst>
                <a:ext uri="{FF2B5EF4-FFF2-40B4-BE49-F238E27FC236}">
                  <a16:creationId xmlns:a16="http://schemas.microsoft.com/office/drawing/2014/main" id="{1E034119-459D-4A04-B3D0-57C38345821D}"/>
                </a:ext>
              </a:extLst>
            </p:cNvPr>
            <p:cNvSpPr/>
            <p:nvPr/>
          </p:nvSpPr>
          <p:spPr bwMode="auto">
            <a:xfrm>
              <a:off x="3940394" y="3962000"/>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700680" fontAlgn="base">
                <a:spcBef>
                  <a:spcPts val="300"/>
                </a:spcBef>
                <a:spcAft>
                  <a:spcPct val="0"/>
                </a:spcAft>
                <a:defRPr/>
              </a:pPr>
              <a:r>
                <a:rPr lang="en-US" sz="1800" kern="0">
                  <a:solidFill>
                    <a:srgbClr val="0078D4"/>
                  </a:solidFill>
                  <a:latin typeface="Segoe UI Semibold" panose="020B0702040204020203" pitchFamily="34" charset="0"/>
                  <a:ea typeface="Segoe UI" pitchFamily="34" charset="0"/>
                  <a:cs typeface="Segoe UI Semibold" panose="020B0702040204020203" pitchFamily="34" charset="0"/>
                </a:rPr>
                <a:t>Elastic</a:t>
              </a:r>
            </a:p>
            <a:p>
              <a:pPr algn="ctr" defTabSz="700680" fontAlgn="base">
                <a:spcBef>
                  <a:spcPts val="300"/>
                </a:spcBef>
                <a:spcAft>
                  <a:spcPct val="0"/>
                </a:spcAft>
                <a:defRPr/>
              </a:pPr>
              <a:r>
                <a:rPr lang="en-US" sz="1800" kern="0">
                  <a:solidFill>
                    <a:srgbClr val="0078D4"/>
                  </a:solidFill>
                  <a:latin typeface="Segoe UI Semibold" panose="020B0702040204020203" pitchFamily="34" charset="0"/>
                  <a:ea typeface="Segoe UI" pitchFamily="34" charset="0"/>
                  <a:cs typeface="Segoe UI Semibold" panose="020B0702040204020203" pitchFamily="34" charset="0"/>
                </a:rPr>
                <a:t>workforce</a:t>
              </a:r>
            </a:p>
          </p:txBody>
        </p:sp>
        <p:sp>
          <p:nvSpPr>
            <p:cNvPr id="52" name="Rectangle 51">
              <a:extLst>
                <a:ext uri="{FF2B5EF4-FFF2-40B4-BE49-F238E27FC236}">
                  <a16:creationId xmlns:a16="http://schemas.microsoft.com/office/drawing/2014/main" id="{CB788684-1F38-4558-90FA-D4EA92EB320B}"/>
                </a:ext>
              </a:extLst>
            </p:cNvPr>
            <p:cNvSpPr/>
            <p:nvPr/>
          </p:nvSpPr>
          <p:spPr bwMode="auto">
            <a:xfrm>
              <a:off x="3572820" y="4746169"/>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t" anchorCtr="0" forceAA="0" compatLnSpc="1">
              <a:prstTxWarp prst="textNoShape">
                <a:avLst/>
              </a:prstTxWarp>
              <a:noAutofit/>
            </a:bodyPr>
            <a:lstStyle/>
            <a:p>
              <a:pPr algn="ctr" defTabSz="931881">
                <a:spcBef>
                  <a:spcPts val="1197"/>
                </a:spcBef>
                <a:defRPr/>
              </a:pPr>
              <a:r>
                <a:rPr lang="en-US" sz="1599">
                  <a:solidFill>
                    <a:srgbClr val="000000"/>
                  </a:solidFill>
                  <a:latin typeface="Segoe UI"/>
                  <a:cs typeface="Segoe UI Semilight" panose="020B0402040204020203" pitchFamily="34" charset="0"/>
                </a:rPr>
                <a:t>Mergers and acquisition</a:t>
              </a:r>
            </a:p>
            <a:p>
              <a:pPr algn="ctr" defTabSz="931881">
                <a:spcBef>
                  <a:spcPts val="1197"/>
                </a:spcBef>
                <a:defRPr/>
              </a:pPr>
              <a:r>
                <a:rPr lang="en-US" sz="1599">
                  <a:solidFill>
                    <a:srgbClr val="000000"/>
                  </a:solidFill>
                  <a:latin typeface="Segoe UI"/>
                  <a:cs typeface="Segoe UI Semilight" panose="020B0402040204020203" pitchFamily="34" charset="0"/>
                </a:rPr>
                <a:t>Short term employees</a:t>
              </a:r>
            </a:p>
            <a:p>
              <a:pPr algn="ctr" defTabSz="931881">
                <a:spcBef>
                  <a:spcPts val="1197"/>
                </a:spcBef>
                <a:defRPr/>
              </a:pPr>
              <a:r>
                <a:rPr lang="en-US" sz="1599">
                  <a:solidFill>
                    <a:srgbClr val="000000"/>
                  </a:solidFill>
                  <a:latin typeface="Segoe UI"/>
                  <a:cs typeface="Segoe UI Semilight" panose="020B0402040204020203" pitchFamily="34" charset="0"/>
                </a:rPr>
                <a:t>Contractor</a:t>
              </a:r>
              <a:br>
                <a:rPr lang="en-US" sz="1599">
                  <a:solidFill>
                    <a:srgbClr val="000000"/>
                  </a:solidFill>
                  <a:latin typeface="Segoe UI"/>
                  <a:cs typeface="Segoe UI Semilight" panose="020B0402040204020203" pitchFamily="34" charset="0"/>
                </a:rPr>
              </a:br>
              <a:r>
                <a:rPr lang="en-US" sz="1599">
                  <a:solidFill>
                    <a:srgbClr val="000000"/>
                  </a:solidFill>
                  <a:latin typeface="Segoe UI"/>
                  <a:cs typeface="Segoe UI Semilight" panose="020B0402040204020203" pitchFamily="34" charset="0"/>
                </a:rPr>
                <a:t>and partner access</a:t>
              </a:r>
            </a:p>
          </p:txBody>
        </p:sp>
      </p:grpSp>
      <p:grpSp>
        <p:nvGrpSpPr>
          <p:cNvPr id="47" name="Group 46">
            <a:extLst>
              <a:ext uri="{FF2B5EF4-FFF2-40B4-BE49-F238E27FC236}">
                <a16:creationId xmlns:a16="http://schemas.microsoft.com/office/drawing/2014/main" id="{28DCADDF-02EF-40E2-B4E0-91044894024E}"/>
              </a:ext>
            </a:extLst>
          </p:cNvPr>
          <p:cNvGrpSpPr/>
          <p:nvPr/>
        </p:nvGrpSpPr>
        <p:grpSpPr>
          <a:xfrm>
            <a:off x="6499430" y="1377489"/>
            <a:ext cx="2392243" cy="2392237"/>
            <a:chOff x="6579968" y="1377188"/>
            <a:chExt cx="2392582" cy="2392576"/>
          </a:xfrm>
        </p:grpSpPr>
        <p:pic>
          <p:nvPicPr>
            <p:cNvPr id="42" name="Picture 41" descr="A person sitting on a bench in front of a window&#10;&#10;Description generated with high confidence">
              <a:extLst>
                <a:ext uri="{FF2B5EF4-FFF2-40B4-BE49-F238E27FC236}">
                  <a16:creationId xmlns:a16="http://schemas.microsoft.com/office/drawing/2014/main" id="{C29DA5D9-650E-4BDB-BD99-52FE34F4D17B}"/>
                </a:ext>
              </a:extLst>
            </p:cNvPr>
            <p:cNvPicPr>
              <a:picLocks noChangeAspect="1"/>
            </p:cNvPicPr>
            <p:nvPr/>
          </p:nvPicPr>
          <p:blipFill rotWithShape="1">
            <a:blip r:embed="rId10">
              <a:extLst>
                <a:ext uri="{28A0092B-C50C-407E-A947-70E740481C1C}">
                  <a14:useLocalDpi xmlns:a14="http://schemas.microsoft.com/office/drawing/2010/main" val="0"/>
                </a:ext>
              </a:extLst>
            </a:blip>
            <a:srcRect l="2427" t="3113" r="2343" b="1818"/>
            <a:stretch/>
          </p:blipFill>
          <p:spPr>
            <a:xfrm>
              <a:off x="6855734"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9" name="Arc 28">
              <a:extLst>
                <a:ext uri="{FF2B5EF4-FFF2-40B4-BE49-F238E27FC236}">
                  <a16:creationId xmlns:a16="http://schemas.microsoft.com/office/drawing/2014/main" id="{9D4A6AC9-F20E-46B6-9BAF-B7A5B08E0AEC}"/>
                </a:ext>
              </a:extLst>
            </p:cNvPr>
            <p:cNvSpPr/>
            <p:nvPr/>
          </p:nvSpPr>
          <p:spPr bwMode="auto">
            <a:xfrm>
              <a:off x="657996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defTabSz="914224">
                <a:defRPr/>
              </a:pPr>
              <a:endParaRPr lang="en-US" sz="1764" err="1">
                <a:solidFill>
                  <a:srgbClr val="505050"/>
                </a:solidFill>
                <a:latin typeface="Segoe UI"/>
              </a:endParaRPr>
            </a:p>
          </p:txBody>
        </p:sp>
        <p:sp>
          <p:nvSpPr>
            <p:cNvPr id="30" name="Arc 29">
              <a:extLst>
                <a:ext uri="{FF2B5EF4-FFF2-40B4-BE49-F238E27FC236}">
                  <a16:creationId xmlns:a16="http://schemas.microsoft.com/office/drawing/2014/main" id="{77886E04-9870-4F51-82DC-5298B65971ED}"/>
                </a:ext>
              </a:extLst>
            </p:cNvPr>
            <p:cNvSpPr/>
            <p:nvPr/>
          </p:nvSpPr>
          <p:spPr bwMode="auto">
            <a:xfrm>
              <a:off x="6723242"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defTabSz="914224">
                <a:defRPr/>
              </a:pPr>
              <a:endParaRPr lang="en-US" sz="1764" err="1">
                <a:solidFill>
                  <a:srgbClr val="505050"/>
                </a:solidFill>
                <a:latin typeface="Segoe UI"/>
              </a:endParaRPr>
            </a:p>
          </p:txBody>
        </p:sp>
      </p:grpSp>
      <p:grpSp>
        <p:nvGrpSpPr>
          <p:cNvPr id="66" name="Group 65">
            <a:extLst>
              <a:ext uri="{FF2B5EF4-FFF2-40B4-BE49-F238E27FC236}">
                <a16:creationId xmlns:a16="http://schemas.microsoft.com/office/drawing/2014/main" id="{DD65EBAE-74BA-49F8-838C-929E17FE0B3C}"/>
              </a:ext>
            </a:extLst>
          </p:cNvPr>
          <p:cNvGrpSpPr/>
          <p:nvPr/>
        </p:nvGrpSpPr>
        <p:grpSpPr>
          <a:xfrm>
            <a:off x="6559624" y="3959338"/>
            <a:ext cx="2458274" cy="2334271"/>
            <a:chOff x="6589282" y="3959403"/>
            <a:chExt cx="2458622" cy="2334602"/>
          </a:xfrm>
        </p:grpSpPr>
        <p:sp>
          <p:nvSpPr>
            <p:cNvPr id="53" name="Rectangle 52">
              <a:extLst>
                <a:ext uri="{FF2B5EF4-FFF2-40B4-BE49-F238E27FC236}">
                  <a16:creationId xmlns:a16="http://schemas.microsoft.com/office/drawing/2014/main" id="{A2C66C25-9473-4A6A-8085-89B32978CC06}"/>
                </a:ext>
              </a:extLst>
            </p:cNvPr>
            <p:cNvSpPr/>
            <p:nvPr/>
          </p:nvSpPr>
          <p:spPr bwMode="auto">
            <a:xfrm>
              <a:off x="6956856"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700680" fontAlgn="base">
                <a:spcBef>
                  <a:spcPts val="300"/>
                </a:spcBef>
                <a:spcAft>
                  <a:spcPct val="0"/>
                </a:spcAft>
                <a:defRPr/>
              </a:pPr>
              <a:r>
                <a:rPr lang="en-US" sz="1800" kern="0">
                  <a:solidFill>
                    <a:srgbClr val="0078D4"/>
                  </a:solidFill>
                  <a:latin typeface="Segoe UI Semibold" panose="020B0702040204020203" pitchFamily="34" charset="0"/>
                  <a:ea typeface="Segoe UI" pitchFamily="34" charset="0"/>
                  <a:cs typeface="Segoe UI Semibold" panose="020B0702040204020203" pitchFamily="34" charset="0"/>
                </a:rPr>
                <a:t>Specific</a:t>
              </a:r>
            </a:p>
            <a:p>
              <a:pPr algn="ctr" defTabSz="700680" fontAlgn="base">
                <a:spcBef>
                  <a:spcPts val="300"/>
                </a:spcBef>
                <a:spcAft>
                  <a:spcPct val="0"/>
                </a:spcAft>
                <a:defRPr/>
              </a:pPr>
              <a:r>
                <a:rPr lang="en-US" sz="1800" kern="0">
                  <a:solidFill>
                    <a:srgbClr val="0078D4"/>
                  </a:solidFill>
                  <a:latin typeface="Segoe UI Semibold" panose="020B0702040204020203" pitchFamily="34" charset="0"/>
                  <a:ea typeface="Segoe UI" pitchFamily="34" charset="0"/>
                  <a:cs typeface="Segoe UI Semibold" panose="020B0702040204020203" pitchFamily="34" charset="0"/>
                </a:rPr>
                <a:t>employees</a:t>
              </a:r>
            </a:p>
          </p:txBody>
        </p:sp>
        <p:sp>
          <p:nvSpPr>
            <p:cNvPr id="54" name="Rectangle 53">
              <a:extLst>
                <a:ext uri="{FF2B5EF4-FFF2-40B4-BE49-F238E27FC236}">
                  <a16:creationId xmlns:a16="http://schemas.microsoft.com/office/drawing/2014/main" id="{4515FD59-0AAC-475F-B767-EF2279471D5D}"/>
                </a:ext>
              </a:extLst>
            </p:cNvPr>
            <p:cNvSpPr/>
            <p:nvPr/>
          </p:nvSpPr>
          <p:spPr bwMode="auto">
            <a:xfrm>
              <a:off x="6589282"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t" anchorCtr="0" forceAA="0" compatLnSpc="1">
              <a:prstTxWarp prst="textNoShape">
                <a:avLst/>
              </a:prstTxWarp>
              <a:noAutofit/>
            </a:bodyPr>
            <a:lstStyle/>
            <a:p>
              <a:pPr algn="ctr" defTabSz="931881">
                <a:spcBef>
                  <a:spcPts val="1197"/>
                </a:spcBef>
                <a:defRPr/>
              </a:pPr>
              <a:r>
                <a:rPr lang="en-US" sz="1599">
                  <a:solidFill>
                    <a:srgbClr val="000000"/>
                  </a:solidFill>
                  <a:latin typeface="Segoe UI"/>
                  <a:cs typeface="Segoe UI Semilight" panose="020B0402040204020203" pitchFamily="34" charset="0"/>
                </a:rPr>
                <a:t>BYOD and mobile</a:t>
              </a:r>
            </a:p>
            <a:p>
              <a:pPr algn="ctr" defTabSz="931881">
                <a:spcBef>
                  <a:spcPts val="1197"/>
                </a:spcBef>
                <a:defRPr/>
              </a:pPr>
              <a:r>
                <a:rPr lang="en-US" sz="1599">
                  <a:solidFill>
                    <a:srgbClr val="000000"/>
                  </a:solidFill>
                  <a:latin typeface="Segoe UI"/>
                  <a:cs typeface="Segoe UI Semilight" panose="020B0402040204020203" pitchFamily="34" charset="0"/>
                </a:rPr>
                <a:t>Call centers</a:t>
              </a:r>
            </a:p>
            <a:p>
              <a:pPr algn="ctr" defTabSz="931881">
                <a:spcBef>
                  <a:spcPts val="1197"/>
                </a:spcBef>
                <a:defRPr/>
              </a:pPr>
              <a:r>
                <a:rPr lang="en-US" sz="1599">
                  <a:solidFill>
                    <a:srgbClr val="000000"/>
                  </a:solidFill>
                  <a:latin typeface="Segoe UI"/>
                  <a:cs typeface="Segoe UI Semilight" panose="020B0402040204020203" pitchFamily="34" charset="0"/>
                </a:rPr>
                <a:t>Branch workers</a:t>
              </a:r>
            </a:p>
          </p:txBody>
        </p:sp>
      </p:grpSp>
      <p:grpSp>
        <p:nvGrpSpPr>
          <p:cNvPr id="48" name="Group 47">
            <a:extLst>
              <a:ext uri="{FF2B5EF4-FFF2-40B4-BE49-F238E27FC236}">
                <a16:creationId xmlns:a16="http://schemas.microsoft.com/office/drawing/2014/main" id="{6B573E0A-EE3D-426E-BD2A-BE06FADDD373}"/>
              </a:ext>
            </a:extLst>
          </p:cNvPr>
          <p:cNvGrpSpPr/>
          <p:nvPr/>
        </p:nvGrpSpPr>
        <p:grpSpPr>
          <a:xfrm>
            <a:off x="9454056" y="1377489"/>
            <a:ext cx="2392243" cy="2392237"/>
            <a:chOff x="9605743" y="1377188"/>
            <a:chExt cx="2392582" cy="2392576"/>
          </a:xfrm>
        </p:grpSpPr>
        <p:pic>
          <p:nvPicPr>
            <p:cNvPr id="44" name="Picture 43" descr="A person standing in a kitchen&#10;&#10;Description generated with high confidence">
              <a:extLst>
                <a:ext uri="{FF2B5EF4-FFF2-40B4-BE49-F238E27FC236}">
                  <a16:creationId xmlns:a16="http://schemas.microsoft.com/office/drawing/2014/main" id="{D8844DFA-7CF8-45B2-B3EB-258B3C04380A}"/>
                </a:ext>
              </a:extLst>
            </p:cNvPr>
            <p:cNvPicPr>
              <a:picLocks noChangeAspect="1"/>
            </p:cNvPicPr>
            <p:nvPr/>
          </p:nvPicPr>
          <p:blipFill rotWithShape="1">
            <a:blip r:embed="rId11">
              <a:extLst>
                <a:ext uri="{28A0092B-C50C-407E-A947-70E740481C1C}">
                  <a14:useLocalDpi xmlns:a14="http://schemas.microsoft.com/office/drawing/2010/main" val="0"/>
                </a:ext>
              </a:extLst>
            </a:blip>
            <a:srcRect l="4392" t="4584" r="5571" b="6215"/>
            <a:stretch/>
          </p:blipFill>
          <p:spPr>
            <a:xfrm>
              <a:off x="988150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4" y="0"/>
                    <a:pt x="1779512" y="398358"/>
                    <a:pt x="1779512" y="889756"/>
                  </a:cubicBezTo>
                  <a:cubicBezTo>
                    <a:pt x="1779512" y="1381154"/>
                    <a:pt x="1381154" y="1779511"/>
                    <a:pt x="889756" y="1779511"/>
                  </a:cubicBezTo>
                  <a:cubicBezTo>
                    <a:pt x="398358" y="1779511"/>
                    <a:pt x="0" y="1381154"/>
                    <a:pt x="0" y="889756"/>
                  </a:cubicBezTo>
                  <a:cubicBezTo>
                    <a:pt x="0" y="398358"/>
                    <a:pt x="398358" y="0"/>
                    <a:pt x="889756" y="0"/>
                  </a:cubicBezTo>
                  <a:close/>
                </a:path>
              </a:pathLst>
            </a:custGeom>
          </p:spPr>
        </p:pic>
        <p:sp>
          <p:nvSpPr>
            <p:cNvPr id="31" name="Arc 30">
              <a:extLst>
                <a:ext uri="{FF2B5EF4-FFF2-40B4-BE49-F238E27FC236}">
                  <a16:creationId xmlns:a16="http://schemas.microsoft.com/office/drawing/2014/main" id="{EA37FF08-E540-4615-82DF-FEC97EE40068}"/>
                </a:ext>
              </a:extLst>
            </p:cNvPr>
            <p:cNvSpPr/>
            <p:nvPr/>
          </p:nvSpPr>
          <p:spPr bwMode="auto">
            <a:xfrm>
              <a:off x="960574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defTabSz="914224">
                <a:defRPr/>
              </a:pPr>
              <a:endParaRPr lang="en-US" sz="1764" err="1">
                <a:solidFill>
                  <a:srgbClr val="505050"/>
                </a:solidFill>
                <a:latin typeface="Segoe UI"/>
              </a:endParaRPr>
            </a:p>
          </p:txBody>
        </p:sp>
        <p:sp>
          <p:nvSpPr>
            <p:cNvPr id="32" name="Arc 31">
              <a:extLst>
                <a:ext uri="{FF2B5EF4-FFF2-40B4-BE49-F238E27FC236}">
                  <a16:creationId xmlns:a16="http://schemas.microsoft.com/office/drawing/2014/main" id="{BAFC053A-2158-4A99-A96A-BF2DE2849E95}"/>
                </a:ext>
              </a:extLst>
            </p:cNvPr>
            <p:cNvSpPr/>
            <p:nvPr/>
          </p:nvSpPr>
          <p:spPr bwMode="auto">
            <a:xfrm>
              <a:off x="974901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defTabSz="914224">
                <a:defRPr/>
              </a:pPr>
              <a:endParaRPr lang="en-US" sz="1764" err="1">
                <a:solidFill>
                  <a:srgbClr val="505050"/>
                </a:solidFill>
                <a:latin typeface="Segoe UI"/>
              </a:endParaRPr>
            </a:p>
          </p:txBody>
        </p:sp>
      </p:grpSp>
      <p:grpSp>
        <p:nvGrpSpPr>
          <p:cNvPr id="67" name="Group 66">
            <a:extLst>
              <a:ext uri="{FF2B5EF4-FFF2-40B4-BE49-F238E27FC236}">
                <a16:creationId xmlns:a16="http://schemas.microsoft.com/office/drawing/2014/main" id="{D267E936-8ED3-4DCA-AA0A-7FA0B18017C3}"/>
              </a:ext>
            </a:extLst>
          </p:cNvPr>
          <p:cNvGrpSpPr/>
          <p:nvPr/>
        </p:nvGrpSpPr>
        <p:grpSpPr>
          <a:xfrm>
            <a:off x="9560854" y="3959338"/>
            <a:ext cx="2458274" cy="2334271"/>
            <a:chOff x="9605743" y="3959403"/>
            <a:chExt cx="2458622" cy="2334602"/>
          </a:xfrm>
        </p:grpSpPr>
        <p:sp>
          <p:nvSpPr>
            <p:cNvPr id="55" name="Rectangle 54">
              <a:extLst>
                <a:ext uri="{FF2B5EF4-FFF2-40B4-BE49-F238E27FC236}">
                  <a16:creationId xmlns:a16="http://schemas.microsoft.com/office/drawing/2014/main" id="{FB4D8C01-3E1A-49C6-8E01-38109AA9B175}"/>
                </a:ext>
              </a:extLst>
            </p:cNvPr>
            <p:cNvSpPr/>
            <p:nvPr/>
          </p:nvSpPr>
          <p:spPr bwMode="auto">
            <a:xfrm>
              <a:off x="9973317"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700680" fontAlgn="base">
                <a:spcBef>
                  <a:spcPts val="300"/>
                </a:spcBef>
                <a:spcAft>
                  <a:spcPct val="0"/>
                </a:spcAft>
                <a:defRPr/>
              </a:pPr>
              <a:r>
                <a:rPr lang="en-US" sz="1800" kern="0">
                  <a:solidFill>
                    <a:srgbClr val="0078D4"/>
                  </a:solidFill>
                  <a:latin typeface="Segoe UI Semibold" panose="020B0702040204020203" pitchFamily="34" charset="0"/>
                  <a:ea typeface="Segoe UI" pitchFamily="34" charset="0"/>
                  <a:cs typeface="Segoe UI Semibold" panose="020B0702040204020203" pitchFamily="34" charset="0"/>
                </a:rPr>
                <a:t>Specialized </a:t>
              </a:r>
            </a:p>
            <a:p>
              <a:pPr algn="ctr" defTabSz="700680" fontAlgn="base">
                <a:spcBef>
                  <a:spcPts val="300"/>
                </a:spcBef>
                <a:spcAft>
                  <a:spcPct val="0"/>
                </a:spcAft>
                <a:defRPr/>
              </a:pPr>
              <a:r>
                <a:rPr lang="en-US" sz="1800" kern="0">
                  <a:solidFill>
                    <a:srgbClr val="0078D4"/>
                  </a:solidFill>
                  <a:latin typeface="Segoe UI Semibold" panose="020B0702040204020203" pitchFamily="34" charset="0"/>
                  <a:ea typeface="Segoe UI" pitchFamily="34" charset="0"/>
                  <a:cs typeface="Segoe UI Semibold" panose="020B0702040204020203" pitchFamily="34" charset="0"/>
                </a:rPr>
                <a:t>workloads</a:t>
              </a:r>
            </a:p>
          </p:txBody>
        </p:sp>
        <p:sp>
          <p:nvSpPr>
            <p:cNvPr id="56" name="Rectangle 55">
              <a:extLst>
                <a:ext uri="{FF2B5EF4-FFF2-40B4-BE49-F238E27FC236}">
                  <a16:creationId xmlns:a16="http://schemas.microsoft.com/office/drawing/2014/main" id="{3A82C839-5D13-41CA-9393-E3F087DBC94A}"/>
                </a:ext>
              </a:extLst>
            </p:cNvPr>
            <p:cNvSpPr/>
            <p:nvPr/>
          </p:nvSpPr>
          <p:spPr bwMode="auto">
            <a:xfrm>
              <a:off x="9605743"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t" anchorCtr="0" forceAA="0" compatLnSpc="1">
              <a:prstTxWarp prst="textNoShape">
                <a:avLst/>
              </a:prstTxWarp>
              <a:noAutofit/>
            </a:bodyPr>
            <a:lstStyle/>
            <a:p>
              <a:pPr algn="ctr" defTabSz="931881">
                <a:spcBef>
                  <a:spcPts val="1197"/>
                </a:spcBef>
                <a:defRPr/>
              </a:pPr>
              <a:r>
                <a:rPr lang="en-US" sz="1599">
                  <a:solidFill>
                    <a:srgbClr val="000000"/>
                  </a:solidFill>
                  <a:latin typeface="Segoe UI"/>
                  <a:cs typeface="Segoe UI Semilight" panose="020B0402040204020203" pitchFamily="34" charset="0"/>
                </a:rPr>
                <a:t>Design and engineering</a:t>
              </a:r>
            </a:p>
            <a:p>
              <a:pPr algn="ctr" defTabSz="931881">
                <a:spcBef>
                  <a:spcPts val="1197"/>
                </a:spcBef>
                <a:defRPr/>
              </a:pPr>
              <a:r>
                <a:rPr lang="en-US" sz="1599">
                  <a:solidFill>
                    <a:srgbClr val="000000"/>
                  </a:solidFill>
                  <a:latin typeface="Segoe UI"/>
                  <a:cs typeface="Segoe UI Semilight" panose="020B0402040204020203" pitchFamily="34" charset="0"/>
                </a:rPr>
                <a:t>Legacy apps</a:t>
              </a:r>
            </a:p>
            <a:p>
              <a:pPr algn="ctr" defTabSz="931881">
                <a:spcBef>
                  <a:spcPts val="1197"/>
                </a:spcBef>
                <a:defRPr/>
              </a:pPr>
              <a:r>
                <a:rPr lang="en-US" sz="1599">
                  <a:solidFill>
                    <a:srgbClr val="000000"/>
                  </a:solidFill>
                  <a:latin typeface="Segoe UI"/>
                  <a:cs typeface="Segoe UI Semilight" panose="020B0402040204020203" pitchFamily="34" charset="0"/>
                </a:rPr>
                <a:t>Software dev test</a:t>
              </a:r>
            </a:p>
          </p:txBody>
        </p:sp>
      </p:grpSp>
      <p:cxnSp>
        <p:nvCxnSpPr>
          <p:cNvPr id="61" name="Straight Connector 60">
            <a:extLst>
              <a:ext uri="{FF2B5EF4-FFF2-40B4-BE49-F238E27FC236}">
                <a16:creationId xmlns:a16="http://schemas.microsoft.com/office/drawing/2014/main" id="{B51714B8-75E2-4C71-B1A3-A4BF2F026109}"/>
              </a:ext>
            </a:extLst>
          </p:cNvPr>
          <p:cNvCxnSpPr>
            <a:cxnSpLocks/>
          </p:cNvCxnSpPr>
          <p:nvPr/>
        </p:nvCxnSpPr>
        <p:spPr>
          <a:xfrm>
            <a:off x="3294314" y="4316711"/>
            <a:ext cx="0" cy="1483629"/>
          </a:xfrm>
          <a:prstGeom prst="line">
            <a:avLst/>
          </a:prstGeom>
          <a:noFill/>
          <a:ln w="3175">
            <a:solidFill>
              <a:schemeClr val="bg1">
                <a:lumMod val="85000"/>
              </a:schemeClr>
            </a:solidFill>
            <a:headEnd type="oval" w="sm" len="sm"/>
            <a:tailEnd type="oval" w="sm" len="sm"/>
          </a:ln>
        </p:spPr>
      </p:cxnSp>
      <p:cxnSp>
        <p:nvCxnSpPr>
          <p:cNvPr id="62" name="Straight Connector 61">
            <a:extLst>
              <a:ext uri="{FF2B5EF4-FFF2-40B4-BE49-F238E27FC236}">
                <a16:creationId xmlns:a16="http://schemas.microsoft.com/office/drawing/2014/main" id="{853121AF-979B-4DE6-9B5C-CA58FBF3844E}"/>
              </a:ext>
            </a:extLst>
          </p:cNvPr>
          <p:cNvCxnSpPr>
            <a:cxnSpLocks/>
          </p:cNvCxnSpPr>
          <p:nvPr/>
        </p:nvCxnSpPr>
        <p:spPr>
          <a:xfrm>
            <a:off x="6310349" y="4316711"/>
            <a:ext cx="0" cy="1483629"/>
          </a:xfrm>
          <a:prstGeom prst="line">
            <a:avLst/>
          </a:prstGeom>
          <a:noFill/>
          <a:ln w="3175">
            <a:solidFill>
              <a:schemeClr val="bg1">
                <a:lumMod val="85000"/>
              </a:schemeClr>
            </a:solidFill>
            <a:headEnd type="oval" w="sm" len="sm"/>
            <a:tailEnd type="oval" w="sm" len="sm"/>
          </a:ln>
        </p:spPr>
      </p:cxnSp>
      <p:cxnSp>
        <p:nvCxnSpPr>
          <p:cNvPr id="63" name="Straight Connector 62">
            <a:extLst>
              <a:ext uri="{FF2B5EF4-FFF2-40B4-BE49-F238E27FC236}">
                <a16:creationId xmlns:a16="http://schemas.microsoft.com/office/drawing/2014/main" id="{EB6602FC-212E-43EF-BBC0-4B5F547BEA19}"/>
              </a:ext>
            </a:extLst>
          </p:cNvPr>
          <p:cNvCxnSpPr>
            <a:cxnSpLocks/>
          </p:cNvCxnSpPr>
          <p:nvPr/>
        </p:nvCxnSpPr>
        <p:spPr>
          <a:xfrm>
            <a:off x="9326383" y="4316711"/>
            <a:ext cx="0" cy="1483629"/>
          </a:xfrm>
          <a:prstGeom prst="line">
            <a:avLst/>
          </a:prstGeom>
          <a:noFill/>
          <a:ln w="3175">
            <a:solidFill>
              <a:schemeClr val="bg1">
                <a:lumMod val="85000"/>
              </a:schemeClr>
            </a:solidFill>
            <a:headEnd type="oval" w="sm" len="sm"/>
            <a:tailEnd type="oval" w="sm" len="sm"/>
          </a:ln>
        </p:spPr>
      </p:cxnSp>
      <p:sp>
        <p:nvSpPr>
          <p:cNvPr id="39" name="Title 1">
            <a:extLst>
              <a:ext uri="{FF2B5EF4-FFF2-40B4-BE49-F238E27FC236}">
                <a16:creationId xmlns:a16="http://schemas.microsoft.com/office/drawing/2014/main" id="{9BAEF12D-38FD-42E3-B281-8515494C395D}"/>
              </a:ext>
            </a:extLst>
          </p:cNvPr>
          <p:cNvSpPr>
            <a:spLocks noGrp="1"/>
          </p:cNvSpPr>
          <p:nvPr>
            <p:ph type="title"/>
          </p:nvPr>
        </p:nvSpPr>
        <p:spPr/>
        <p:txBody>
          <a:bodyPr/>
          <a:lstStyle/>
          <a:p>
            <a:r>
              <a:rPr lang="en-US"/>
              <a:t>Virtualization scenarios</a:t>
            </a:r>
          </a:p>
        </p:txBody>
      </p:sp>
    </p:spTree>
    <p:extLst>
      <p:ext uri="{BB962C8B-B14F-4D97-AF65-F5344CB8AC3E}">
        <p14:creationId xmlns:p14="http://schemas.microsoft.com/office/powerpoint/2010/main" val="3663590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2" presetClass="entr" presetSubtype="4" decel="10000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750" fill="hold"/>
                                        <p:tgtEl>
                                          <p:spTgt spid="64"/>
                                        </p:tgtEl>
                                        <p:attrNameLst>
                                          <p:attrName>ppt_x</p:attrName>
                                        </p:attrNameLst>
                                      </p:cBhvr>
                                      <p:tavLst>
                                        <p:tav tm="0">
                                          <p:val>
                                            <p:strVal val="#ppt_x"/>
                                          </p:val>
                                        </p:tav>
                                        <p:tav tm="100000">
                                          <p:val>
                                            <p:strVal val="#ppt_x"/>
                                          </p:val>
                                        </p:tav>
                                      </p:tavLst>
                                    </p:anim>
                                    <p:anim calcmode="lin" valueType="num">
                                      <p:cBhvr additive="base">
                                        <p:cTn id="20" dur="750" fill="hold"/>
                                        <p:tgtEl>
                                          <p:spTgt spid="6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750" fill="hold"/>
                                        <p:tgtEl>
                                          <p:spTgt spid="65"/>
                                        </p:tgtEl>
                                        <p:attrNameLst>
                                          <p:attrName>ppt_x</p:attrName>
                                        </p:attrNameLst>
                                      </p:cBhvr>
                                      <p:tavLst>
                                        <p:tav tm="0">
                                          <p:val>
                                            <p:strVal val="#ppt_x"/>
                                          </p:val>
                                        </p:tav>
                                        <p:tav tm="100000">
                                          <p:val>
                                            <p:strVal val="#ppt_x"/>
                                          </p:val>
                                        </p:tav>
                                      </p:tavLst>
                                    </p:anim>
                                    <p:anim calcmode="lin" valueType="num">
                                      <p:cBhvr additive="base">
                                        <p:cTn id="28" dur="75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5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50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750" fill="hold"/>
                                        <p:tgtEl>
                                          <p:spTgt spid="66"/>
                                        </p:tgtEl>
                                        <p:attrNameLst>
                                          <p:attrName>ppt_x</p:attrName>
                                        </p:attrNameLst>
                                      </p:cBhvr>
                                      <p:tavLst>
                                        <p:tav tm="0">
                                          <p:val>
                                            <p:strVal val="#ppt_x"/>
                                          </p:val>
                                        </p:tav>
                                        <p:tav tm="100000">
                                          <p:val>
                                            <p:strVal val="#ppt_x"/>
                                          </p:val>
                                        </p:tav>
                                      </p:tavLst>
                                    </p:anim>
                                    <p:anim calcmode="lin" valueType="num">
                                      <p:cBhvr additive="base">
                                        <p:cTn id="36" dur="750" fill="hold"/>
                                        <p:tgtEl>
                                          <p:spTgt spid="6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750" fill="hold"/>
                                        <p:tgtEl>
                                          <p:spTgt spid="67"/>
                                        </p:tgtEl>
                                        <p:attrNameLst>
                                          <p:attrName>ppt_x</p:attrName>
                                        </p:attrNameLst>
                                      </p:cBhvr>
                                      <p:tavLst>
                                        <p:tav tm="0">
                                          <p:val>
                                            <p:strVal val="#ppt_x"/>
                                          </p:val>
                                        </p:tav>
                                        <p:tav tm="100000">
                                          <p:val>
                                            <p:strVal val="#ppt_x"/>
                                          </p:val>
                                        </p:tav>
                                      </p:tavLst>
                                    </p:anim>
                                    <p:anim calcmode="lin" valueType="num">
                                      <p:cBhvr additive="base">
                                        <p:cTn id="44"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a:extLst>
              <a:ext uri="{FF2B5EF4-FFF2-40B4-BE49-F238E27FC236}">
                <a16:creationId xmlns:a16="http://schemas.microsoft.com/office/drawing/2014/main" id="{135E9C46-A556-4B3F-B295-27B27E4B7A30}"/>
              </a:ext>
            </a:extLst>
          </p:cNvPr>
          <p:cNvSpPr txBox="1">
            <a:spLocks/>
          </p:cNvSpPr>
          <p:nvPr/>
        </p:nvSpPr>
        <p:spPr>
          <a:xfrm>
            <a:off x="596690" y="1161651"/>
            <a:ext cx="6518199" cy="30416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05">
              <a:lnSpc>
                <a:spcPct val="95000"/>
              </a:lnSpc>
              <a:defRPr/>
            </a:pPr>
            <a:r>
              <a:rPr lang="en-US">
                <a:latin typeface="Segoe UI"/>
              </a:rPr>
              <a:t>The best virtual desktop experience, delivered on Azure</a:t>
            </a:r>
          </a:p>
        </p:txBody>
      </p:sp>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515866" y="3305344"/>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05">
              <a:defRPr/>
            </a:pPr>
            <a:r>
              <a:rPr lang="en-US">
                <a:solidFill>
                  <a:srgbClr val="000000"/>
                </a:solidFill>
                <a:latin typeface="Segoe UI Semibold"/>
              </a:rPr>
              <a:t>Enable optimizations for </a:t>
            </a:r>
          </a:p>
          <a:p>
            <a:pPr defTabSz="932205">
              <a:defRPr/>
            </a:pPr>
            <a:r>
              <a:rPr lang="en-US">
                <a:solidFill>
                  <a:srgbClr val="000000"/>
                </a:solidFill>
                <a:latin typeface="Segoe UI Semibold"/>
              </a:rPr>
              <a:t>Office 365 ProPlus</a:t>
            </a: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515866" y="4401111"/>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05">
              <a:defRPr/>
            </a:pPr>
            <a:r>
              <a:rPr lang="en-US">
                <a:solidFill>
                  <a:srgbClr val="000000"/>
                </a:solidFill>
                <a:latin typeface="Segoe UI Semibold"/>
              </a:rPr>
              <a:t>Migrate Windows Server (RDS) </a:t>
            </a:r>
          </a:p>
          <a:p>
            <a:pPr defTabSz="932205">
              <a:defRPr/>
            </a:pPr>
            <a:r>
              <a:rPr lang="en-US">
                <a:solidFill>
                  <a:srgbClr val="000000"/>
                </a:solidFill>
                <a:latin typeface="Segoe UI Semibold"/>
              </a:rPr>
              <a:t>desktops and apps</a:t>
            </a: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515866" y="2209577"/>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841">
              <a:lnSpc>
                <a:spcPct val="90000"/>
              </a:lnSpc>
              <a:spcBef>
                <a:spcPts val="0"/>
              </a:spcBef>
              <a:defRPr/>
            </a:pPr>
            <a:r>
              <a:rPr lang="en-US" sz="2040">
                <a:solidFill>
                  <a:srgbClr val="000000"/>
                </a:solidFill>
                <a:latin typeface="Segoe UI Semibold"/>
              </a:rPr>
              <a:t>Deliver the only multi-session</a:t>
            </a:r>
          </a:p>
          <a:p>
            <a:pPr defTabSz="913841">
              <a:lnSpc>
                <a:spcPct val="90000"/>
              </a:lnSpc>
              <a:spcBef>
                <a:spcPts val="0"/>
              </a:spcBef>
              <a:defRPr/>
            </a:pPr>
            <a:r>
              <a:rPr lang="en-US" sz="2040">
                <a:solidFill>
                  <a:srgbClr val="000000"/>
                </a:solidFill>
                <a:latin typeface="Segoe UI Semibold"/>
              </a:rPr>
              <a:t>Windows 10 experience</a:t>
            </a: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515866" y="5496877"/>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05">
              <a:defRPr/>
            </a:pPr>
            <a:r>
              <a:rPr lang="en-US">
                <a:solidFill>
                  <a:srgbClr val="000000"/>
                </a:solidFill>
                <a:latin typeface="Segoe UI Semibold"/>
              </a:rPr>
              <a:t>Deploy and scale in minutes</a:t>
            </a:r>
          </a:p>
        </p:txBody>
      </p:sp>
      <p:cxnSp>
        <p:nvCxnSpPr>
          <p:cNvPr id="20" name="Straight Connector 19">
            <a:extLst>
              <a:ext uri="{FF2B5EF4-FFF2-40B4-BE49-F238E27FC236}">
                <a16:creationId xmlns:a16="http://schemas.microsoft.com/office/drawing/2014/main" id="{D436657E-0621-422D-AD30-24302ED83E56}"/>
              </a:ext>
            </a:extLst>
          </p:cNvPr>
          <p:cNvCxnSpPr/>
          <p:nvPr/>
        </p:nvCxnSpPr>
        <p:spPr>
          <a:xfrm>
            <a:off x="7114889" y="4460808"/>
            <a:ext cx="2" cy="833671"/>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8903305" y="4460808"/>
            <a:ext cx="2" cy="833671"/>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691721" y="4460808"/>
            <a:ext cx="2" cy="833671"/>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75" y="1413961"/>
            <a:ext cx="5817464" cy="31961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defTabSz="913658">
              <a:defRPr/>
            </a:pPr>
            <a:endParaRPr lang="en-US" sz="1800">
              <a:solidFill>
                <a:srgbClr val="FFFFFF"/>
              </a:solidFill>
              <a:latin typeface="Segoe UI Semilight"/>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06665" y="2608602"/>
            <a:ext cx="1807615" cy="1090820"/>
            <a:chOff x="7955585" y="1981200"/>
            <a:chExt cx="2866893" cy="1765480"/>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00078"/>
              <a:ext cx="2866893" cy="1746602"/>
            </a:xfrm>
            <a:prstGeom prst="rect">
              <a:avLst/>
            </a:prstGeom>
            <a:noFill/>
          </p:spPr>
          <p:txBody>
            <a:bodyPr wrap="square" lIns="186468" tIns="149175" rIns="186468" bIns="149175" rtlCol="0" anchor="ctr">
              <a:spAutoFit/>
            </a:bodyPr>
            <a:lstStyle/>
            <a:p>
              <a:pPr algn="ctr" defTabSz="932239">
                <a:lnSpc>
                  <a:spcPct val="90000"/>
                </a:lnSpc>
                <a:defRPr/>
              </a:pPr>
              <a:r>
                <a:rPr lang="en-US" spc="-102">
                  <a:solidFill>
                    <a:srgbClr val="FFFFFF"/>
                  </a:solidFill>
                  <a:latin typeface="Segoe UI Semibold"/>
                </a:rPr>
                <a:t>Windows 10</a:t>
              </a:r>
            </a:p>
            <a:p>
              <a:pPr algn="ctr" defTabSz="932239">
                <a:lnSpc>
                  <a:spcPct val="90000"/>
                </a:lnSpc>
                <a:defRPr/>
              </a:pPr>
              <a:r>
                <a:rPr lang="en-US" spc="-102">
                  <a:solidFill>
                    <a:srgbClr val="FFFFFF"/>
                  </a:solidFill>
                  <a:latin typeface="Segoe UI Semibold"/>
                </a:rPr>
                <a:t>+</a:t>
              </a:r>
            </a:p>
            <a:p>
              <a:pPr algn="ctr" defTabSz="932239">
                <a:lnSpc>
                  <a:spcPct val="90000"/>
                </a:lnSpc>
                <a:defRPr/>
              </a:pPr>
              <a:r>
                <a:rPr lang="en-US" spc="-102">
                  <a:solidFill>
                    <a:srgbClr val="FFFFFF"/>
                  </a:solidFill>
                  <a:latin typeface="Segoe UI Semibold"/>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48693" y="4002185"/>
            <a:ext cx="1906581" cy="245959"/>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55498" y="5294478"/>
            <a:ext cx="918788" cy="91878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defTabSz="913658">
              <a:defRPr/>
            </a:pPr>
            <a:endParaRPr lang="en-US" sz="1800" err="1">
              <a:solidFill>
                <a:srgbClr val="FFFFFF"/>
              </a:solidFill>
              <a:latin typeface="Segoe UI Semilight"/>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443912" y="5294478"/>
            <a:ext cx="918788" cy="91878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defTabSz="913658">
              <a:defRPr/>
            </a:pPr>
            <a:endParaRPr lang="en-US" sz="1800" err="1">
              <a:solidFill>
                <a:srgbClr val="FFFFFF"/>
              </a:solidFill>
              <a:latin typeface="Segoe UI Semilight"/>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232329" y="5294478"/>
            <a:ext cx="918788" cy="91878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defTabSz="913658">
              <a:defRPr/>
            </a:pPr>
            <a:endParaRPr lang="en-US" sz="1800" err="1">
              <a:solidFill>
                <a:srgbClr val="FFFFFF"/>
              </a:solidFill>
              <a:latin typeface="Segoe UI Semilight"/>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8985653" y="2608603"/>
            <a:ext cx="1590294" cy="108286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402738" y="2132833"/>
              <a:ext cx="2131580" cy="1453943"/>
            </a:xfrm>
            <a:prstGeom prst="rect">
              <a:avLst/>
            </a:prstGeom>
            <a:noFill/>
          </p:spPr>
          <p:txBody>
            <a:bodyPr wrap="none" lIns="186468" tIns="149175" rIns="186468" bIns="149175" rtlCol="0" anchor="ctr">
              <a:spAutoFit/>
            </a:bodyPr>
            <a:lstStyle/>
            <a:p>
              <a:pPr algn="ctr" defTabSz="932239">
                <a:lnSpc>
                  <a:spcPct val="90000"/>
                </a:lnSpc>
                <a:spcAft>
                  <a:spcPts val="612"/>
                </a:spcAft>
                <a:defRPr/>
              </a:pPr>
              <a:r>
                <a:rPr lang="en-US" spc="-102">
                  <a:solidFill>
                    <a:srgbClr val="FFFFFF"/>
                  </a:solidFill>
                  <a:latin typeface="Segoe UI Semibold"/>
                </a:rPr>
                <a:t>Windows </a:t>
              </a:r>
            </a:p>
            <a:p>
              <a:pPr algn="ctr" defTabSz="932239">
                <a:lnSpc>
                  <a:spcPct val="90000"/>
                </a:lnSpc>
                <a:spcAft>
                  <a:spcPts val="612"/>
                </a:spcAft>
                <a:defRPr/>
              </a:pPr>
              <a:r>
                <a:rPr lang="en-US" spc="-102">
                  <a:solidFill>
                    <a:srgbClr val="FFFFFF"/>
                  </a:solidFill>
                  <a:latin typeface="Segoe UI Semibold"/>
                </a:rPr>
                <a:t>Server</a:t>
              </a:r>
            </a:p>
          </p:txBody>
        </p:sp>
      </p:grpSp>
      <p:sp>
        <p:nvSpPr>
          <p:cNvPr id="2" name="Title 1">
            <a:extLst>
              <a:ext uri="{FF2B5EF4-FFF2-40B4-BE49-F238E27FC236}">
                <a16:creationId xmlns:a16="http://schemas.microsoft.com/office/drawing/2014/main" id="{96F1A8E0-8AE0-4CA8-ACC0-4FD320BEE47E}"/>
              </a:ext>
            </a:extLst>
          </p:cNvPr>
          <p:cNvSpPr>
            <a:spLocks noGrp="1"/>
          </p:cNvSpPr>
          <p:nvPr>
            <p:ph type="title"/>
          </p:nvPr>
        </p:nvSpPr>
        <p:spPr>
          <a:xfrm>
            <a:off x="600855" y="466302"/>
            <a:ext cx="11237870" cy="512317"/>
          </a:xfrm>
        </p:spPr>
        <p:txBody>
          <a:bodyPr/>
          <a:lstStyle/>
          <a:p>
            <a:r>
              <a:rPr lang="en-US" sz="3264"/>
              <a:t>Windows Virtual Desktop is generally available worldwide</a:t>
            </a:r>
          </a:p>
        </p:txBody>
      </p:sp>
      <p:grpSp>
        <p:nvGrpSpPr>
          <p:cNvPr id="31" name="Graphic 43" descr=" collaborate">
            <a:extLst>
              <a:ext uri="{FF2B5EF4-FFF2-40B4-BE49-F238E27FC236}">
                <a16:creationId xmlns:a16="http://schemas.microsoft.com/office/drawing/2014/main" id="{37506D70-6154-43BC-9A37-20B34EBAFDAA}"/>
              </a:ext>
            </a:extLst>
          </p:cNvPr>
          <p:cNvGrpSpPr/>
          <p:nvPr/>
        </p:nvGrpSpPr>
        <p:grpSpPr>
          <a:xfrm>
            <a:off x="596711" y="2079817"/>
            <a:ext cx="587111" cy="587111"/>
            <a:chOff x="4477553" y="3868669"/>
            <a:chExt cx="410036" cy="410036"/>
          </a:xfrm>
        </p:grpSpPr>
        <p:sp>
          <p:nvSpPr>
            <p:cNvPr id="32" name="Freeform: Shape 31">
              <a:extLst>
                <a:ext uri="{FF2B5EF4-FFF2-40B4-BE49-F238E27FC236}">
                  <a16:creationId xmlns:a16="http://schemas.microsoft.com/office/drawing/2014/main" id="{645D56A1-053D-452E-8EF7-4EA3CEA37355}"/>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34" name="Freeform: Shape 33">
              <a:extLst>
                <a:ext uri="{FF2B5EF4-FFF2-40B4-BE49-F238E27FC236}">
                  <a16:creationId xmlns:a16="http://schemas.microsoft.com/office/drawing/2014/main" id="{B4F60769-42EE-4E5B-9F86-62F04CD01A91}"/>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35" name="Freeform: Shape 34">
              <a:extLst>
                <a:ext uri="{FF2B5EF4-FFF2-40B4-BE49-F238E27FC236}">
                  <a16:creationId xmlns:a16="http://schemas.microsoft.com/office/drawing/2014/main" id="{1BBCD0F7-F322-4369-B5E6-F18FABFCD3BC}"/>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36" name="Freeform: Shape 35">
              <a:extLst>
                <a:ext uri="{FF2B5EF4-FFF2-40B4-BE49-F238E27FC236}">
                  <a16:creationId xmlns:a16="http://schemas.microsoft.com/office/drawing/2014/main" id="{216BDE5E-A908-42BC-82A9-54AECFD0391A}"/>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40" name="Freeform: Shape 39">
              <a:extLst>
                <a:ext uri="{FF2B5EF4-FFF2-40B4-BE49-F238E27FC236}">
                  <a16:creationId xmlns:a16="http://schemas.microsoft.com/office/drawing/2014/main" id="{D504E6BE-2CF1-4605-A0C2-21191A4BD81E}"/>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48" name="Freeform: Shape 47">
              <a:extLst>
                <a:ext uri="{FF2B5EF4-FFF2-40B4-BE49-F238E27FC236}">
                  <a16:creationId xmlns:a16="http://schemas.microsoft.com/office/drawing/2014/main" id="{8EEFD420-F755-449B-BB15-E47903D4F3DB}"/>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49" name="Freeform: Shape 48">
              <a:extLst>
                <a:ext uri="{FF2B5EF4-FFF2-40B4-BE49-F238E27FC236}">
                  <a16:creationId xmlns:a16="http://schemas.microsoft.com/office/drawing/2014/main" id="{4F6BACBD-DFAC-49A8-93A4-A327CB00E1FD}"/>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51" name="Freeform: Shape 50">
              <a:extLst>
                <a:ext uri="{FF2B5EF4-FFF2-40B4-BE49-F238E27FC236}">
                  <a16:creationId xmlns:a16="http://schemas.microsoft.com/office/drawing/2014/main" id="{37D170C7-CDC8-48EA-AB42-DBF26E714378}"/>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53" name="Freeform: Shape 52">
              <a:extLst>
                <a:ext uri="{FF2B5EF4-FFF2-40B4-BE49-F238E27FC236}">
                  <a16:creationId xmlns:a16="http://schemas.microsoft.com/office/drawing/2014/main" id="{7B23E172-F63B-4A5A-9B66-428A7F9D1925}"/>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55" name="Freeform: Shape 54">
              <a:extLst>
                <a:ext uri="{FF2B5EF4-FFF2-40B4-BE49-F238E27FC236}">
                  <a16:creationId xmlns:a16="http://schemas.microsoft.com/office/drawing/2014/main" id="{4379C222-8FEA-4178-B50E-3587940DEEB4}"/>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56" name="Freeform: Shape 55">
              <a:extLst>
                <a:ext uri="{FF2B5EF4-FFF2-40B4-BE49-F238E27FC236}">
                  <a16:creationId xmlns:a16="http://schemas.microsoft.com/office/drawing/2014/main" id="{1E467AD6-C16B-4C2F-86CA-31A5F4FAF0B4}"/>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57" name="Freeform: Shape 56">
              <a:extLst>
                <a:ext uri="{FF2B5EF4-FFF2-40B4-BE49-F238E27FC236}">
                  <a16:creationId xmlns:a16="http://schemas.microsoft.com/office/drawing/2014/main" id="{A0618C1B-CE0D-4113-804F-2E4486530FBC}"/>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defTabSz="932563"/>
              <a:endParaRPr lang="en-US" sz="1800">
                <a:solidFill>
                  <a:srgbClr val="000000"/>
                </a:solidFill>
                <a:latin typeface="Segoe UI"/>
              </a:endParaRPr>
            </a:p>
          </p:txBody>
        </p:sp>
        <p:sp>
          <p:nvSpPr>
            <p:cNvPr id="58" name="Freeform: Shape 57">
              <a:extLst>
                <a:ext uri="{FF2B5EF4-FFF2-40B4-BE49-F238E27FC236}">
                  <a16:creationId xmlns:a16="http://schemas.microsoft.com/office/drawing/2014/main" id="{59971756-BE35-4A8D-B233-9FF41933EBA9}"/>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defTabSz="932563"/>
              <a:endParaRPr lang="en-US" sz="1800">
                <a:solidFill>
                  <a:srgbClr val="000000"/>
                </a:solidFill>
                <a:latin typeface="Segoe UI"/>
              </a:endParaRPr>
            </a:p>
          </p:txBody>
        </p:sp>
      </p:grpSp>
      <p:grpSp>
        <p:nvGrpSpPr>
          <p:cNvPr id="59" name="Group 58" descr="automated">
            <a:extLst>
              <a:ext uri="{FF2B5EF4-FFF2-40B4-BE49-F238E27FC236}">
                <a16:creationId xmlns:a16="http://schemas.microsoft.com/office/drawing/2014/main" id="{B307CF1A-C0F9-402A-A626-36353A11F9F2}"/>
              </a:ext>
            </a:extLst>
          </p:cNvPr>
          <p:cNvGrpSpPr/>
          <p:nvPr/>
        </p:nvGrpSpPr>
        <p:grpSpPr>
          <a:xfrm>
            <a:off x="665762" y="3153245"/>
            <a:ext cx="500874" cy="632306"/>
            <a:chOff x="7294940" y="2109265"/>
            <a:chExt cx="373227" cy="471165"/>
          </a:xfrm>
        </p:grpSpPr>
        <p:sp>
          <p:nvSpPr>
            <p:cNvPr id="60" name="Freeform 566">
              <a:extLst>
                <a:ext uri="{FF2B5EF4-FFF2-40B4-BE49-F238E27FC236}">
                  <a16:creationId xmlns:a16="http://schemas.microsoft.com/office/drawing/2014/main" id="{309A2BC4-8883-43A5-8A0A-AAEAB1EF124E}"/>
                </a:ext>
              </a:extLst>
            </p:cNvPr>
            <p:cNvSpPr>
              <a:spLocks/>
            </p:cNvSpPr>
            <p:nvPr/>
          </p:nvSpPr>
          <p:spPr bwMode="auto">
            <a:xfrm>
              <a:off x="7294940" y="2109265"/>
              <a:ext cx="267347" cy="370579"/>
            </a:xfrm>
            <a:custGeom>
              <a:avLst/>
              <a:gdLst>
                <a:gd name="T0" fmla="*/ 219 w 219"/>
                <a:gd name="T1" fmla="*/ 57 h 301"/>
                <a:gd name="T2" fmla="*/ 162 w 219"/>
                <a:gd name="T3" fmla="*/ 0 h 301"/>
                <a:gd name="T4" fmla="*/ 162 w 219"/>
                <a:gd name="T5" fmla="*/ 42 h 301"/>
                <a:gd name="T6" fmla="*/ 152 w 219"/>
                <a:gd name="T7" fmla="*/ 42 h 301"/>
                <a:gd name="T8" fmla="*/ 0 w 219"/>
                <a:gd name="T9" fmla="*/ 194 h 301"/>
                <a:gd name="T10" fmla="*/ 45 w 219"/>
                <a:gd name="T11" fmla="*/ 301 h 301"/>
                <a:gd name="T12" fmla="*/ 73 w 219"/>
                <a:gd name="T13" fmla="*/ 272 h 301"/>
                <a:gd name="T14" fmla="*/ 41 w 219"/>
                <a:gd name="T15" fmla="*/ 194 h 301"/>
                <a:gd name="T16" fmla="*/ 73 w 219"/>
                <a:gd name="T17" fmla="*/ 115 h 301"/>
                <a:gd name="T18" fmla="*/ 152 w 219"/>
                <a:gd name="T19" fmla="*/ 82 h 301"/>
                <a:gd name="T20" fmla="*/ 162 w 219"/>
                <a:gd name="T21" fmla="*/ 83 h 301"/>
                <a:gd name="T22" fmla="*/ 162 w 219"/>
                <a:gd name="T23" fmla="*/ 114 h 301"/>
                <a:gd name="T24" fmla="*/ 219 w 219"/>
                <a:gd name="T25" fmla="*/ 5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01">
                  <a:moveTo>
                    <a:pt x="219" y="57"/>
                  </a:moveTo>
                  <a:cubicBezTo>
                    <a:pt x="162" y="0"/>
                    <a:pt x="162" y="0"/>
                    <a:pt x="162" y="0"/>
                  </a:cubicBezTo>
                  <a:cubicBezTo>
                    <a:pt x="162" y="42"/>
                    <a:pt x="162" y="42"/>
                    <a:pt x="162" y="42"/>
                  </a:cubicBezTo>
                  <a:cubicBezTo>
                    <a:pt x="159" y="42"/>
                    <a:pt x="155" y="42"/>
                    <a:pt x="152" y="42"/>
                  </a:cubicBezTo>
                  <a:cubicBezTo>
                    <a:pt x="68" y="42"/>
                    <a:pt x="0" y="110"/>
                    <a:pt x="0" y="194"/>
                  </a:cubicBezTo>
                  <a:cubicBezTo>
                    <a:pt x="0" y="235"/>
                    <a:pt x="17" y="273"/>
                    <a:pt x="45" y="301"/>
                  </a:cubicBezTo>
                  <a:cubicBezTo>
                    <a:pt x="73" y="272"/>
                    <a:pt x="73" y="272"/>
                    <a:pt x="73" y="272"/>
                  </a:cubicBezTo>
                  <a:cubicBezTo>
                    <a:pt x="52" y="251"/>
                    <a:pt x="41" y="223"/>
                    <a:pt x="41" y="194"/>
                  </a:cubicBezTo>
                  <a:cubicBezTo>
                    <a:pt x="41" y="164"/>
                    <a:pt x="52" y="136"/>
                    <a:pt x="73" y="115"/>
                  </a:cubicBezTo>
                  <a:cubicBezTo>
                    <a:pt x="94" y="94"/>
                    <a:pt x="122" y="82"/>
                    <a:pt x="152" y="82"/>
                  </a:cubicBezTo>
                  <a:cubicBezTo>
                    <a:pt x="155" y="82"/>
                    <a:pt x="159" y="82"/>
                    <a:pt x="162" y="83"/>
                  </a:cubicBezTo>
                  <a:cubicBezTo>
                    <a:pt x="162" y="114"/>
                    <a:pt x="162" y="114"/>
                    <a:pt x="162" y="114"/>
                  </a:cubicBezTo>
                  <a:lnTo>
                    <a:pt x="219" y="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61" name="Freeform 567">
              <a:extLst>
                <a:ext uri="{FF2B5EF4-FFF2-40B4-BE49-F238E27FC236}">
                  <a16:creationId xmlns:a16="http://schemas.microsoft.com/office/drawing/2014/main" id="{AD66F10E-B014-4F2A-ADC6-49CD1049D1FD}"/>
                </a:ext>
              </a:extLst>
            </p:cNvPr>
            <p:cNvSpPr>
              <a:spLocks/>
            </p:cNvSpPr>
            <p:nvPr/>
          </p:nvSpPr>
          <p:spPr bwMode="auto">
            <a:xfrm>
              <a:off x="7411408" y="2215145"/>
              <a:ext cx="256759" cy="365285"/>
            </a:xfrm>
            <a:custGeom>
              <a:avLst/>
              <a:gdLst>
                <a:gd name="T0" fmla="*/ 164 w 209"/>
                <a:gd name="T1" fmla="*/ 0 h 298"/>
                <a:gd name="T2" fmla="*/ 136 w 209"/>
                <a:gd name="T3" fmla="*/ 29 h 298"/>
                <a:gd name="T4" fmla="*/ 136 w 209"/>
                <a:gd name="T5" fmla="*/ 29 h 298"/>
                <a:gd name="T6" fmla="*/ 168 w 209"/>
                <a:gd name="T7" fmla="*/ 108 h 298"/>
                <a:gd name="T8" fmla="*/ 136 w 209"/>
                <a:gd name="T9" fmla="*/ 186 h 298"/>
                <a:gd name="T10" fmla="*/ 57 w 209"/>
                <a:gd name="T11" fmla="*/ 219 h 298"/>
                <a:gd name="T12" fmla="*/ 57 w 209"/>
                <a:gd name="T13" fmla="*/ 183 h 298"/>
                <a:gd name="T14" fmla="*/ 0 w 209"/>
                <a:gd name="T15" fmla="*/ 241 h 298"/>
                <a:gd name="T16" fmla="*/ 57 w 209"/>
                <a:gd name="T17" fmla="*/ 298 h 298"/>
                <a:gd name="T18" fmla="*/ 57 w 209"/>
                <a:gd name="T19" fmla="*/ 259 h 298"/>
                <a:gd name="T20" fmla="*/ 209 w 209"/>
                <a:gd name="T21" fmla="*/ 108 h 298"/>
                <a:gd name="T22" fmla="*/ 164 w 209"/>
                <a:gd name="T2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98">
                  <a:moveTo>
                    <a:pt x="164" y="0"/>
                  </a:moveTo>
                  <a:cubicBezTo>
                    <a:pt x="136" y="29"/>
                    <a:pt x="136" y="29"/>
                    <a:pt x="136" y="29"/>
                  </a:cubicBezTo>
                  <a:cubicBezTo>
                    <a:pt x="136" y="29"/>
                    <a:pt x="136" y="29"/>
                    <a:pt x="136" y="29"/>
                  </a:cubicBezTo>
                  <a:cubicBezTo>
                    <a:pt x="157" y="50"/>
                    <a:pt x="168" y="78"/>
                    <a:pt x="168" y="108"/>
                  </a:cubicBezTo>
                  <a:cubicBezTo>
                    <a:pt x="168" y="137"/>
                    <a:pt x="157" y="165"/>
                    <a:pt x="136" y="186"/>
                  </a:cubicBezTo>
                  <a:cubicBezTo>
                    <a:pt x="115" y="207"/>
                    <a:pt x="87" y="219"/>
                    <a:pt x="57" y="219"/>
                  </a:cubicBezTo>
                  <a:cubicBezTo>
                    <a:pt x="57" y="183"/>
                    <a:pt x="57" y="183"/>
                    <a:pt x="57" y="183"/>
                  </a:cubicBezTo>
                  <a:cubicBezTo>
                    <a:pt x="0" y="241"/>
                    <a:pt x="0" y="241"/>
                    <a:pt x="0" y="241"/>
                  </a:cubicBezTo>
                  <a:cubicBezTo>
                    <a:pt x="57" y="298"/>
                    <a:pt x="57" y="298"/>
                    <a:pt x="57" y="298"/>
                  </a:cubicBezTo>
                  <a:cubicBezTo>
                    <a:pt x="57" y="259"/>
                    <a:pt x="57" y="259"/>
                    <a:pt x="57" y="259"/>
                  </a:cubicBezTo>
                  <a:cubicBezTo>
                    <a:pt x="141" y="259"/>
                    <a:pt x="209" y="191"/>
                    <a:pt x="209" y="108"/>
                  </a:cubicBezTo>
                  <a:cubicBezTo>
                    <a:pt x="209" y="66"/>
                    <a:pt x="192" y="28"/>
                    <a:pt x="16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62" name="Freeform 568">
              <a:extLst>
                <a:ext uri="{FF2B5EF4-FFF2-40B4-BE49-F238E27FC236}">
                  <a16:creationId xmlns:a16="http://schemas.microsoft.com/office/drawing/2014/main" id="{EA424449-4A57-417B-AD47-AA8B562979E8}"/>
                </a:ext>
              </a:extLst>
            </p:cNvPr>
            <p:cNvSpPr>
              <a:spLocks noEditPoints="1"/>
            </p:cNvSpPr>
            <p:nvPr/>
          </p:nvSpPr>
          <p:spPr bwMode="auto">
            <a:xfrm>
              <a:off x="7419350" y="2286613"/>
              <a:ext cx="124410" cy="121762"/>
            </a:xfrm>
            <a:custGeom>
              <a:avLst/>
              <a:gdLst>
                <a:gd name="T0" fmla="*/ 102 w 102"/>
                <a:gd name="T1" fmla="*/ 60 h 101"/>
                <a:gd name="T2" fmla="*/ 102 w 102"/>
                <a:gd name="T3" fmla="*/ 40 h 101"/>
                <a:gd name="T4" fmla="*/ 90 w 102"/>
                <a:gd name="T5" fmla="*/ 40 h 101"/>
                <a:gd name="T6" fmla="*/ 86 w 102"/>
                <a:gd name="T7" fmla="*/ 30 h 101"/>
                <a:gd name="T8" fmla="*/ 94 w 102"/>
                <a:gd name="T9" fmla="*/ 22 h 101"/>
                <a:gd name="T10" fmla="*/ 80 w 102"/>
                <a:gd name="T11" fmla="*/ 7 h 101"/>
                <a:gd name="T12" fmla="*/ 71 w 102"/>
                <a:gd name="T13" fmla="*/ 16 h 101"/>
                <a:gd name="T14" fmla="*/ 61 w 102"/>
                <a:gd name="T15" fmla="*/ 12 h 101"/>
                <a:gd name="T16" fmla="*/ 61 w 102"/>
                <a:gd name="T17" fmla="*/ 0 h 101"/>
                <a:gd name="T18" fmla="*/ 41 w 102"/>
                <a:gd name="T19" fmla="*/ 0 h 101"/>
                <a:gd name="T20" fmla="*/ 41 w 102"/>
                <a:gd name="T21" fmla="*/ 12 h 101"/>
                <a:gd name="T22" fmla="*/ 31 w 102"/>
                <a:gd name="T23" fmla="*/ 16 h 101"/>
                <a:gd name="T24" fmla="*/ 22 w 102"/>
                <a:gd name="T25" fmla="*/ 7 h 101"/>
                <a:gd name="T26" fmla="*/ 8 w 102"/>
                <a:gd name="T27" fmla="*/ 22 h 101"/>
                <a:gd name="T28" fmla="*/ 17 w 102"/>
                <a:gd name="T29" fmla="*/ 30 h 101"/>
                <a:gd name="T30" fmla="*/ 13 w 102"/>
                <a:gd name="T31" fmla="*/ 40 h 101"/>
                <a:gd name="T32" fmla="*/ 0 w 102"/>
                <a:gd name="T33" fmla="*/ 40 h 101"/>
                <a:gd name="T34" fmla="*/ 0 w 102"/>
                <a:gd name="T35" fmla="*/ 61 h 101"/>
                <a:gd name="T36" fmla="*/ 12 w 102"/>
                <a:gd name="T37" fmla="*/ 61 h 101"/>
                <a:gd name="T38" fmla="*/ 16 w 102"/>
                <a:gd name="T39" fmla="*/ 71 h 101"/>
                <a:gd name="T40" fmla="*/ 8 w 102"/>
                <a:gd name="T41" fmla="*/ 79 h 101"/>
                <a:gd name="T42" fmla="*/ 22 w 102"/>
                <a:gd name="T43" fmla="*/ 93 h 101"/>
                <a:gd name="T44" fmla="*/ 30 w 102"/>
                <a:gd name="T45" fmla="*/ 86 h 101"/>
                <a:gd name="T46" fmla="*/ 41 w 102"/>
                <a:gd name="T47" fmla="*/ 91 h 101"/>
                <a:gd name="T48" fmla="*/ 41 w 102"/>
                <a:gd name="T49" fmla="*/ 101 h 101"/>
                <a:gd name="T50" fmla="*/ 61 w 102"/>
                <a:gd name="T51" fmla="*/ 101 h 101"/>
                <a:gd name="T52" fmla="*/ 61 w 102"/>
                <a:gd name="T53" fmla="*/ 91 h 101"/>
                <a:gd name="T54" fmla="*/ 72 w 102"/>
                <a:gd name="T55" fmla="*/ 86 h 101"/>
                <a:gd name="T56" fmla="*/ 80 w 102"/>
                <a:gd name="T57" fmla="*/ 93 h 101"/>
                <a:gd name="T58" fmla="*/ 94 w 102"/>
                <a:gd name="T59" fmla="*/ 79 h 101"/>
                <a:gd name="T60" fmla="*/ 86 w 102"/>
                <a:gd name="T61" fmla="*/ 71 h 101"/>
                <a:gd name="T62" fmla="*/ 91 w 102"/>
                <a:gd name="T63" fmla="*/ 60 h 101"/>
                <a:gd name="T64" fmla="*/ 102 w 102"/>
                <a:gd name="T65" fmla="*/ 60 h 101"/>
                <a:gd name="T66" fmla="*/ 51 w 102"/>
                <a:gd name="T67" fmla="*/ 60 h 101"/>
                <a:gd name="T68" fmla="*/ 41 w 102"/>
                <a:gd name="T69" fmla="*/ 50 h 101"/>
                <a:gd name="T70" fmla="*/ 51 w 102"/>
                <a:gd name="T71" fmla="*/ 40 h 101"/>
                <a:gd name="T72" fmla="*/ 61 w 102"/>
                <a:gd name="T73" fmla="*/ 50 h 101"/>
                <a:gd name="T74" fmla="*/ 51 w 102"/>
                <a:gd name="T75"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102" y="60"/>
                  </a:moveTo>
                  <a:cubicBezTo>
                    <a:pt x="102" y="40"/>
                    <a:pt x="102" y="40"/>
                    <a:pt x="102" y="40"/>
                  </a:cubicBezTo>
                  <a:cubicBezTo>
                    <a:pt x="90" y="40"/>
                    <a:pt x="90" y="40"/>
                    <a:pt x="90" y="40"/>
                  </a:cubicBezTo>
                  <a:cubicBezTo>
                    <a:pt x="89" y="37"/>
                    <a:pt x="88" y="33"/>
                    <a:pt x="86" y="30"/>
                  </a:cubicBezTo>
                  <a:cubicBezTo>
                    <a:pt x="94" y="22"/>
                    <a:pt x="94" y="22"/>
                    <a:pt x="94" y="22"/>
                  </a:cubicBezTo>
                  <a:cubicBezTo>
                    <a:pt x="80" y="7"/>
                    <a:pt x="80" y="7"/>
                    <a:pt x="80" y="7"/>
                  </a:cubicBezTo>
                  <a:cubicBezTo>
                    <a:pt x="71" y="16"/>
                    <a:pt x="71" y="16"/>
                    <a:pt x="71" y="16"/>
                  </a:cubicBezTo>
                  <a:cubicBezTo>
                    <a:pt x="68" y="14"/>
                    <a:pt x="65" y="13"/>
                    <a:pt x="61" y="12"/>
                  </a:cubicBezTo>
                  <a:cubicBezTo>
                    <a:pt x="61" y="0"/>
                    <a:pt x="61" y="0"/>
                    <a:pt x="61" y="0"/>
                  </a:cubicBezTo>
                  <a:cubicBezTo>
                    <a:pt x="41" y="0"/>
                    <a:pt x="41" y="0"/>
                    <a:pt x="41" y="0"/>
                  </a:cubicBezTo>
                  <a:cubicBezTo>
                    <a:pt x="41" y="12"/>
                    <a:pt x="41" y="12"/>
                    <a:pt x="41" y="12"/>
                  </a:cubicBezTo>
                  <a:cubicBezTo>
                    <a:pt x="37" y="13"/>
                    <a:pt x="34" y="15"/>
                    <a:pt x="31" y="16"/>
                  </a:cubicBezTo>
                  <a:cubicBezTo>
                    <a:pt x="22" y="7"/>
                    <a:pt x="22" y="7"/>
                    <a:pt x="22" y="7"/>
                  </a:cubicBezTo>
                  <a:cubicBezTo>
                    <a:pt x="8" y="22"/>
                    <a:pt x="8" y="22"/>
                    <a:pt x="8" y="22"/>
                  </a:cubicBezTo>
                  <a:cubicBezTo>
                    <a:pt x="17" y="30"/>
                    <a:pt x="17" y="30"/>
                    <a:pt x="17" y="30"/>
                  </a:cubicBezTo>
                  <a:cubicBezTo>
                    <a:pt x="15" y="33"/>
                    <a:pt x="14" y="37"/>
                    <a:pt x="13" y="40"/>
                  </a:cubicBezTo>
                  <a:cubicBezTo>
                    <a:pt x="0" y="40"/>
                    <a:pt x="0" y="40"/>
                    <a:pt x="0" y="40"/>
                  </a:cubicBezTo>
                  <a:cubicBezTo>
                    <a:pt x="0" y="61"/>
                    <a:pt x="0" y="61"/>
                    <a:pt x="0" y="61"/>
                  </a:cubicBezTo>
                  <a:cubicBezTo>
                    <a:pt x="12" y="61"/>
                    <a:pt x="12" y="61"/>
                    <a:pt x="12" y="61"/>
                  </a:cubicBezTo>
                  <a:cubicBezTo>
                    <a:pt x="13" y="64"/>
                    <a:pt x="14" y="68"/>
                    <a:pt x="16" y="71"/>
                  </a:cubicBezTo>
                  <a:cubicBezTo>
                    <a:pt x="8" y="79"/>
                    <a:pt x="8" y="79"/>
                    <a:pt x="8" y="79"/>
                  </a:cubicBezTo>
                  <a:cubicBezTo>
                    <a:pt x="22" y="93"/>
                    <a:pt x="22" y="93"/>
                    <a:pt x="22" y="93"/>
                  </a:cubicBezTo>
                  <a:cubicBezTo>
                    <a:pt x="30" y="86"/>
                    <a:pt x="30" y="86"/>
                    <a:pt x="30" y="86"/>
                  </a:cubicBezTo>
                  <a:cubicBezTo>
                    <a:pt x="33" y="88"/>
                    <a:pt x="37" y="89"/>
                    <a:pt x="41" y="91"/>
                  </a:cubicBezTo>
                  <a:cubicBezTo>
                    <a:pt x="41" y="101"/>
                    <a:pt x="41" y="101"/>
                    <a:pt x="41" y="101"/>
                  </a:cubicBezTo>
                  <a:cubicBezTo>
                    <a:pt x="61" y="101"/>
                    <a:pt x="61" y="101"/>
                    <a:pt x="61" y="101"/>
                  </a:cubicBezTo>
                  <a:cubicBezTo>
                    <a:pt x="61" y="91"/>
                    <a:pt x="61" y="91"/>
                    <a:pt x="61" y="91"/>
                  </a:cubicBezTo>
                  <a:cubicBezTo>
                    <a:pt x="65" y="90"/>
                    <a:pt x="69" y="88"/>
                    <a:pt x="72" y="86"/>
                  </a:cubicBezTo>
                  <a:cubicBezTo>
                    <a:pt x="80" y="93"/>
                    <a:pt x="80" y="93"/>
                    <a:pt x="80" y="93"/>
                  </a:cubicBezTo>
                  <a:cubicBezTo>
                    <a:pt x="94" y="79"/>
                    <a:pt x="94" y="79"/>
                    <a:pt x="94" y="79"/>
                  </a:cubicBezTo>
                  <a:cubicBezTo>
                    <a:pt x="86" y="71"/>
                    <a:pt x="86" y="71"/>
                    <a:pt x="86" y="71"/>
                  </a:cubicBezTo>
                  <a:cubicBezTo>
                    <a:pt x="88" y="68"/>
                    <a:pt x="90" y="64"/>
                    <a:pt x="91" y="60"/>
                  </a:cubicBezTo>
                  <a:lnTo>
                    <a:pt x="102" y="60"/>
                  </a:lnTo>
                  <a:close/>
                  <a:moveTo>
                    <a:pt x="51" y="60"/>
                  </a:moveTo>
                  <a:cubicBezTo>
                    <a:pt x="45" y="60"/>
                    <a:pt x="41" y="56"/>
                    <a:pt x="41" y="50"/>
                  </a:cubicBezTo>
                  <a:cubicBezTo>
                    <a:pt x="41" y="45"/>
                    <a:pt x="45" y="40"/>
                    <a:pt x="51" y="40"/>
                  </a:cubicBezTo>
                  <a:cubicBezTo>
                    <a:pt x="57" y="40"/>
                    <a:pt x="61" y="45"/>
                    <a:pt x="61" y="50"/>
                  </a:cubicBezTo>
                  <a:cubicBezTo>
                    <a:pt x="61" y="56"/>
                    <a:pt x="57" y="60"/>
                    <a:pt x="51" y="6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nvGrpSpPr>
          <p:cNvPr id="4" name="Group 3">
            <a:extLst>
              <a:ext uri="{FF2B5EF4-FFF2-40B4-BE49-F238E27FC236}">
                <a16:creationId xmlns:a16="http://schemas.microsoft.com/office/drawing/2014/main" id="{FD664933-B336-4214-B974-1866FE39D9AA}"/>
              </a:ext>
            </a:extLst>
          </p:cNvPr>
          <p:cNvGrpSpPr/>
          <p:nvPr/>
        </p:nvGrpSpPr>
        <p:grpSpPr>
          <a:xfrm>
            <a:off x="650686" y="5418900"/>
            <a:ext cx="547225" cy="480870"/>
            <a:chOff x="548816" y="5349959"/>
            <a:chExt cx="536544" cy="471484"/>
          </a:xfrm>
        </p:grpSpPr>
        <p:grpSp>
          <p:nvGrpSpPr>
            <p:cNvPr id="63" name="Graphic 128" descr="online">
              <a:extLst>
                <a:ext uri="{FF2B5EF4-FFF2-40B4-BE49-F238E27FC236}">
                  <a16:creationId xmlns:a16="http://schemas.microsoft.com/office/drawing/2014/main" id="{CA66A520-41C9-4228-B3FF-0BF66C3C4967}"/>
                </a:ext>
              </a:extLst>
            </p:cNvPr>
            <p:cNvGrpSpPr/>
            <p:nvPr/>
          </p:nvGrpSpPr>
          <p:grpSpPr>
            <a:xfrm>
              <a:off x="709548" y="5349959"/>
              <a:ext cx="375812" cy="375812"/>
              <a:chOff x="4472102" y="5773612"/>
              <a:chExt cx="436448" cy="436448"/>
            </a:xfrm>
          </p:grpSpPr>
          <p:sp>
            <p:nvSpPr>
              <p:cNvPr id="64" name="Freeform: Shape 63">
                <a:extLst>
                  <a:ext uri="{FF2B5EF4-FFF2-40B4-BE49-F238E27FC236}">
                    <a16:creationId xmlns:a16="http://schemas.microsoft.com/office/drawing/2014/main" id="{19628130-15DF-4408-B23B-E811AE9F5E3F}"/>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32563"/>
                <a:endParaRPr lang="en-US" sz="1800">
                  <a:solidFill>
                    <a:srgbClr val="000000"/>
                  </a:solidFill>
                  <a:latin typeface="Segoe UI"/>
                </a:endParaRPr>
              </a:p>
            </p:txBody>
          </p:sp>
          <p:sp>
            <p:nvSpPr>
              <p:cNvPr id="65" name="Freeform: Shape 64">
                <a:extLst>
                  <a:ext uri="{FF2B5EF4-FFF2-40B4-BE49-F238E27FC236}">
                    <a16:creationId xmlns:a16="http://schemas.microsoft.com/office/drawing/2014/main" id="{9BA5C192-A289-4122-A473-20445C006B1B}"/>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32563"/>
                <a:endParaRPr lang="en-US" sz="1800">
                  <a:solidFill>
                    <a:srgbClr val="000000"/>
                  </a:solidFill>
                  <a:latin typeface="Segoe UI"/>
                </a:endParaRPr>
              </a:p>
            </p:txBody>
          </p:sp>
          <p:sp>
            <p:nvSpPr>
              <p:cNvPr id="66" name="Freeform: Shape 65">
                <a:extLst>
                  <a:ext uri="{FF2B5EF4-FFF2-40B4-BE49-F238E27FC236}">
                    <a16:creationId xmlns:a16="http://schemas.microsoft.com/office/drawing/2014/main" id="{5E28C350-FFE1-42B1-B009-CA6EB0B882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67" name="Freeform: Shape 66">
                <a:extLst>
                  <a:ext uri="{FF2B5EF4-FFF2-40B4-BE49-F238E27FC236}">
                    <a16:creationId xmlns:a16="http://schemas.microsoft.com/office/drawing/2014/main" id="{C6BC3D33-4262-4248-86EB-6ABC87673836}"/>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68" name="Freeform: Shape 67">
                <a:extLst>
                  <a:ext uri="{FF2B5EF4-FFF2-40B4-BE49-F238E27FC236}">
                    <a16:creationId xmlns:a16="http://schemas.microsoft.com/office/drawing/2014/main" id="{E5150E34-806F-47F3-BD34-88EBDAF0AA4A}"/>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69" name="Freeform: Shape 68">
                <a:extLst>
                  <a:ext uri="{FF2B5EF4-FFF2-40B4-BE49-F238E27FC236}">
                    <a16:creationId xmlns:a16="http://schemas.microsoft.com/office/drawing/2014/main" id="{B20C1FF7-1AAB-467D-BEC8-9FF7562E53BC}"/>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70" name="Freeform: Shape 69">
                <a:extLst>
                  <a:ext uri="{FF2B5EF4-FFF2-40B4-BE49-F238E27FC236}">
                    <a16:creationId xmlns:a16="http://schemas.microsoft.com/office/drawing/2014/main" id="{B6596873-CEB7-4DB3-A2AD-7B5E7AF13E9E}"/>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71" name="Freeform: Shape 70">
                <a:extLst>
                  <a:ext uri="{FF2B5EF4-FFF2-40B4-BE49-F238E27FC236}">
                    <a16:creationId xmlns:a16="http://schemas.microsoft.com/office/drawing/2014/main" id="{01DFD9EE-7DA6-48BE-BB6C-0FAA8B13A68D}"/>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72" name="Freeform: Shape 71">
                <a:extLst>
                  <a:ext uri="{FF2B5EF4-FFF2-40B4-BE49-F238E27FC236}">
                    <a16:creationId xmlns:a16="http://schemas.microsoft.com/office/drawing/2014/main" id="{E9919822-0F39-416B-9286-76141E2EBC9F}"/>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73" name="Freeform: Shape 72">
                <a:extLst>
                  <a:ext uri="{FF2B5EF4-FFF2-40B4-BE49-F238E27FC236}">
                    <a16:creationId xmlns:a16="http://schemas.microsoft.com/office/drawing/2014/main" id="{B215F567-2F4D-4F26-AF80-4B84909B453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74" name="Freeform: Shape 73">
                <a:extLst>
                  <a:ext uri="{FF2B5EF4-FFF2-40B4-BE49-F238E27FC236}">
                    <a16:creationId xmlns:a16="http://schemas.microsoft.com/office/drawing/2014/main" id="{11306443-463B-40EC-B267-907FD77CF849}"/>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75" name="Freeform: Shape 74">
                <a:extLst>
                  <a:ext uri="{FF2B5EF4-FFF2-40B4-BE49-F238E27FC236}">
                    <a16:creationId xmlns:a16="http://schemas.microsoft.com/office/drawing/2014/main" id="{6EC14AEB-DF9B-4C19-B656-0992EB454026}"/>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76" name="Freeform: Shape 75">
                <a:extLst>
                  <a:ext uri="{FF2B5EF4-FFF2-40B4-BE49-F238E27FC236}">
                    <a16:creationId xmlns:a16="http://schemas.microsoft.com/office/drawing/2014/main" id="{7E57C4A5-5B27-4304-BF5D-CB44F78A72DF}"/>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77" name="Freeform: Shape 76">
                <a:extLst>
                  <a:ext uri="{FF2B5EF4-FFF2-40B4-BE49-F238E27FC236}">
                    <a16:creationId xmlns:a16="http://schemas.microsoft.com/office/drawing/2014/main" id="{CC8A1C15-1AFF-421A-90C3-9AB2BAB18834}"/>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78" name="Freeform: Shape 77">
                <a:extLst>
                  <a:ext uri="{FF2B5EF4-FFF2-40B4-BE49-F238E27FC236}">
                    <a16:creationId xmlns:a16="http://schemas.microsoft.com/office/drawing/2014/main" id="{8A4CC4A9-12ED-42B9-A8AC-3D4761331066}"/>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932563"/>
                <a:endParaRPr lang="en-US" sz="1800">
                  <a:solidFill>
                    <a:srgbClr val="000000"/>
                  </a:solidFill>
                  <a:latin typeface="Segoe UI"/>
                </a:endParaRPr>
              </a:p>
            </p:txBody>
          </p:sp>
          <p:sp>
            <p:nvSpPr>
              <p:cNvPr id="79" name="Freeform: Shape 78">
                <a:extLst>
                  <a:ext uri="{FF2B5EF4-FFF2-40B4-BE49-F238E27FC236}">
                    <a16:creationId xmlns:a16="http://schemas.microsoft.com/office/drawing/2014/main" id="{CA4A3B46-96EA-42FB-A138-54E037747B74}"/>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932563"/>
                <a:endParaRPr lang="en-US" sz="1800">
                  <a:solidFill>
                    <a:srgbClr val="000000"/>
                  </a:solidFill>
                  <a:latin typeface="Segoe UI"/>
                </a:endParaRPr>
              </a:p>
            </p:txBody>
          </p:sp>
        </p:grpSp>
        <p:grpSp>
          <p:nvGrpSpPr>
            <p:cNvPr id="80" name="Group 79" descr="monitor, desktop">
              <a:extLst>
                <a:ext uri="{FF2B5EF4-FFF2-40B4-BE49-F238E27FC236}">
                  <a16:creationId xmlns:a16="http://schemas.microsoft.com/office/drawing/2014/main" id="{7A6F6826-56D3-4FB1-AE9C-C4F871B98C21}"/>
                </a:ext>
              </a:extLst>
            </p:cNvPr>
            <p:cNvGrpSpPr/>
            <p:nvPr/>
          </p:nvGrpSpPr>
          <p:grpSpPr>
            <a:xfrm>
              <a:off x="548816" y="5566124"/>
              <a:ext cx="313288" cy="255319"/>
              <a:chOff x="4107799" y="1855287"/>
              <a:chExt cx="403225" cy="328615"/>
            </a:xfrm>
          </p:grpSpPr>
          <p:sp>
            <p:nvSpPr>
              <p:cNvPr id="81" name="Freeform 53">
                <a:extLst>
                  <a:ext uri="{FF2B5EF4-FFF2-40B4-BE49-F238E27FC236}">
                    <a16:creationId xmlns:a16="http://schemas.microsoft.com/office/drawing/2014/main" id="{510323A8-1891-41C2-B3F2-006138C94AFD}"/>
                  </a:ext>
                </a:extLst>
              </p:cNvPr>
              <p:cNvSpPr>
                <a:spLocks/>
              </p:cNvSpPr>
              <p:nvPr/>
            </p:nvSpPr>
            <p:spPr bwMode="auto">
              <a:xfrm>
                <a:off x="4107799" y="1855287"/>
                <a:ext cx="403225" cy="246062"/>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82" name="Freeform 54">
                <a:extLst>
                  <a:ext uri="{FF2B5EF4-FFF2-40B4-BE49-F238E27FC236}">
                    <a16:creationId xmlns:a16="http://schemas.microsoft.com/office/drawing/2014/main" id="{BC6CC966-F6BC-4B05-A304-C8E9C2275CE9}"/>
                  </a:ext>
                </a:extLst>
              </p:cNvPr>
              <p:cNvSpPr>
                <a:spLocks/>
              </p:cNvSpPr>
              <p:nvPr/>
            </p:nvSpPr>
            <p:spPr bwMode="auto">
              <a:xfrm>
                <a:off x="4107799" y="2039439"/>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83" name="Freeform 173">
                <a:extLst>
                  <a:ext uri="{FF2B5EF4-FFF2-40B4-BE49-F238E27FC236}">
                    <a16:creationId xmlns:a16="http://schemas.microsoft.com/office/drawing/2014/main" id="{43541BE2-2C4E-4CA1-930A-4B9A08B4D675}"/>
                  </a:ext>
                </a:extLst>
              </p:cNvPr>
              <p:cNvSpPr>
                <a:spLocks/>
              </p:cNvSpPr>
              <p:nvPr/>
            </p:nvSpPr>
            <p:spPr bwMode="auto">
              <a:xfrm>
                <a:off x="4107799" y="1855288"/>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grpSp>
        <p:nvGrpSpPr>
          <p:cNvPr id="5" name="Group 4">
            <a:extLst>
              <a:ext uri="{FF2B5EF4-FFF2-40B4-BE49-F238E27FC236}">
                <a16:creationId xmlns:a16="http://schemas.microsoft.com/office/drawing/2014/main" id="{48F8573E-53CE-4E72-A65F-3875BDC2D675}"/>
              </a:ext>
            </a:extLst>
          </p:cNvPr>
          <p:cNvGrpSpPr/>
          <p:nvPr/>
        </p:nvGrpSpPr>
        <p:grpSpPr>
          <a:xfrm>
            <a:off x="6994767" y="5568143"/>
            <a:ext cx="3931822" cy="379654"/>
            <a:chOff x="6857373" y="5443491"/>
            <a:chExt cx="3855077" cy="372244"/>
          </a:xfrm>
        </p:grpSpPr>
        <p:grpSp>
          <p:nvGrpSpPr>
            <p:cNvPr id="88" name="Group 87" descr="laptop">
              <a:extLst>
                <a:ext uri="{FF2B5EF4-FFF2-40B4-BE49-F238E27FC236}">
                  <a16:creationId xmlns:a16="http://schemas.microsoft.com/office/drawing/2014/main" id="{543FF2B6-F04E-4A15-B4E0-17208D49BDF6}"/>
                </a:ext>
              </a:extLst>
            </p:cNvPr>
            <p:cNvGrpSpPr/>
            <p:nvPr/>
          </p:nvGrpSpPr>
          <p:grpSpPr>
            <a:xfrm>
              <a:off x="10247405" y="5451955"/>
              <a:ext cx="465045" cy="339617"/>
              <a:chOff x="5884864" y="1174751"/>
              <a:chExt cx="382588" cy="279400"/>
            </a:xfrm>
          </p:grpSpPr>
          <p:sp>
            <p:nvSpPr>
              <p:cNvPr id="89" name="Freeform 51">
                <a:extLst>
                  <a:ext uri="{FF2B5EF4-FFF2-40B4-BE49-F238E27FC236}">
                    <a16:creationId xmlns:a16="http://schemas.microsoft.com/office/drawing/2014/main" id="{A223B68F-4D0E-4349-A73D-AAEF1CA6F28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0" name="Freeform 52">
                <a:extLst>
                  <a:ext uri="{FF2B5EF4-FFF2-40B4-BE49-F238E27FC236}">
                    <a16:creationId xmlns:a16="http://schemas.microsoft.com/office/drawing/2014/main" id="{DB5B97B1-767F-414E-BCA2-F8F28841D502}"/>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1" name="Freeform 174">
                <a:extLst>
                  <a:ext uri="{FF2B5EF4-FFF2-40B4-BE49-F238E27FC236}">
                    <a16:creationId xmlns:a16="http://schemas.microsoft.com/office/drawing/2014/main" id="{DD4D0002-69C8-4CDD-AC54-136804D5A35B}"/>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nvGrpSpPr>
            <p:cNvPr id="92" name="Group 91" descr="tablet">
              <a:extLst>
                <a:ext uri="{FF2B5EF4-FFF2-40B4-BE49-F238E27FC236}">
                  <a16:creationId xmlns:a16="http://schemas.microsoft.com/office/drawing/2014/main" id="{5C7DC121-F9C1-4088-9AE2-C5B3FFAF39F2}"/>
                </a:ext>
              </a:extLst>
            </p:cNvPr>
            <p:cNvGrpSpPr/>
            <p:nvPr/>
          </p:nvGrpSpPr>
          <p:grpSpPr>
            <a:xfrm>
              <a:off x="8512222" y="5467351"/>
              <a:ext cx="422135" cy="311826"/>
              <a:chOff x="5056189" y="1363664"/>
              <a:chExt cx="315913" cy="233363"/>
            </a:xfrm>
          </p:grpSpPr>
          <p:sp>
            <p:nvSpPr>
              <p:cNvPr id="93" name="Freeform 44">
                <a:extLst>
                  <a:ext uri="{FF2B5EF4-FFF2-40B4-BE49-F238E27FC236}">
                    <a16:creationId xmlns:a16="http://schemas.microsoft.com/office/drawing/2014/main" id="{5FB81CBA-AA3A-4448-9401-18517C362666}"/>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4" name="Freeform 45">
                <a:extLst>
                  <a:ext uri="{FF2B5EF4-FFF2-40B4-BE49-F238E27FC236}">
                    <a16:creationId xmlns:a16="http://schemas.microsoft.com/office/drawing/2014/main" id="{C243ABA3-69F2-44C6-A34B-AE756B32B4BA}"/>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5" name="Freeform 46">
                <a:extLst>
                  <a:ext uri="{FF2B5EF4-FFF2-40B4-BE49-F238E27FC236}">
                    <a16:creationId xmlns:a16="http://schemas.microsoft.com/office/drawing/2014/main" id="{FC762589-C60F-421B-B9E8-68E8C92DD85E}"/>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6" name="Rectangle 95">
                <a:extLst>
                  <a:ext uri="{FF2B5EF4-FFF2-40B4-BE49-F238E27FC236}">
                    <a16:creationId xmlns:a16="http://schemas.microsoft.com/office/drawing/2014/main" id="{6E9B63F8-B415-428B-B92F-03404D23CBF6}"/>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7" name="Freeform 172">
                <a:extLst>
                  <a:ext uri="{FF2B5EF4-FFF2-40B4-BE49-F238E27FC236}">
                    <a16:creationId xmlns:a16="http://schemas.microsoft.com/office/drawing/2014/main" id="{6132F560-817A-4889-A942-2E7D6AB11B7D}"/>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nvGrpSpPr>
            <p:cNvPr id="98" name="Group 97" descr="phone">
              <a:extLst>
                <a:ext uri="{FF2B5EF4-FFF2-40B4-BE49-F238E27FC236}">
                  <a16:creationId xmlns:a16="http://schemas.microsoft.com/office/drawing/2014/main" id="{F471E621-FEC8-45E0-BB02-58CE92008663}"/>
                </a:ext>
              </a:extLst>
            </p:cNvPr>
            <p:cNvGrpSpPr/>
            <p:nvPr/>
          </p:nvGrpSpPr>
          <p:grpSpPr>
            <a:xfrm>
              <a:off x="6857373" y="5443491"/>
              <a:ext cx="219428" cy="372244"/>
              <a:chOff x="7648576" y="1841501"/>
              <a:chExt cx="177800" cy="301625"/>
            </a:xfrm>
          </p:grpSpPr>
          <p:sp>
            <p:nvSpPr>
              <p:cNvPr id="99" name="Freeform 48">
                <a:extLst>
                  <a:ext uri="{FF2B5EF4-FFF2-40B4-BE49-F238E27FC236}">
                    <a16:creationId xmlns:a16="http://schemas.microsoft.com/office/drawing/2014/main" id="{36588284-6472-44AC-A3AD-B36D782FBC9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00" name="Rectangle 99">
                <a:extLst>
                  <a:ext uri="{FF2B5EF4-FFF2-40B4-BE49-F238E27FC236}">
                    <a16:creationId xmlns:a16="http://schemas.microsoft.com/office/drawing/2014/main" id="{5D8D8322-48B0-45D0-8DC4-6FFF93C30325}"/>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01" name="Freeform 50">
                <a:extLst>
                  <a:ext uri="{FF2B5EF4-FFF2-40B4-BE49-F238E27FC236}">
                    <a16:creationId xmlns:a16="http://schemas.microsoft.com/office/drawing/2014/main" id="{EBCCF8B2-6D62-4F0F-98C4-88DD0C29739A}"/>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02" name="Freeform 175">
                <a:extLst>
                  <a:ext uri="{FF2B5EF4-FFF2-40B4-BE49-F238E27FC236}">
                    <a16:creationId xmlns:a16="http://schemas.microsoft.com/office/drawing/2014/main" id="{331D5594-4CA6-4F85-B5B7-312692AC29A4}"/>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pic>
        <p:nvPicPr>
          <p:cNvPr id="103" name="Picture 102">
            <a:extLst>
              <a:ext uri="{FF2B5EF4-FFF2-40B4-BE49-F238E27FC236}">
                <a16:creationId xmlns:a16="http://schemas.microsoft.com/office/drawing/2014/main" id="{BE92FE74-9C97-4EA4-B408-D63E16A0CFE4}"/>
              </a:ext>
            </a:extLst>
          </p:cNvPr>
          <p:cNvPicPr>
            <a:picLocks noChangeAspect="1"/>
          </p:cNvPicPr>
          <p:nvPr/>
        </p:nvPicPr>
        <p:blipFill>
          <a:blip r:embed="rId5"/>
          <a:stretch>
            <a:fillRect/>
          </a:stretch>
        </p:blipFill>
        <p:spPr>
          <a:xfrm>
            <a:off x="629536" y="4309348"/>
            <a:ext cx="511194" cy="511194"/>
          </a:xfrm>
          <a:prstGeom prst="rect">
            <a:avLst/>
          </a:prstGeom>
        </p:spPr>
      </p:pic>
    </p:spTree>
    <p:extLst>
      <p:ext uri="{BB962C8B-B14F-4D97-AF65-F5344CB8AC3E}">
        <p14:creationId xmlns:p14="http://schemas.microsoft.com/office/powerpoint/2010/main" val="224168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B074A4-239B-481E-8C44-952007F7A448}"/>
              </a:ext>
            </a:extLst>
          </p:cNvPr>
          <p:cNvGrpSpPr/>
          <p:nvPr/>
        </p:nvGrpSpPr>
        <p:grpSpPr>
          <a:xfrm>
            <a:off x="6218237" y="1143741"/>
            <a:ext cx="819312" cy="819312"/>
            <a:chOff x="6096000" y="2423260"/>
            <a:chExt cx="803320" cy="803320"/>
          </a:xfrm>
        </p:grpSpPr>
        <p:sp>
          <p:nvSpPr>
            <p:cNvPr id="26" name="Oval 25">
              <a:extLst>
                <a:ext uri="{FF2B5EF4-FFF2-40B4-BE49-F238E27FC236}">
                  <a16:creationId xmlns:a16="http://schemas.microsoft.com/office/drawing/2014/main" id="{40235C02-55D2-44B6-9D18-3CAC0DDB1E80}"/>
                </a:ext>
              </a:extLst>
            </p:cNvPr>
            <p:cNvSpPr/>
            <p:nvPr/>
          </p:nvSpPr>
          <p:spPr bwMode="auto">
            <a:xfrm>
              <a:off x="6096000" y="2423260"/>
              <a:ext cx="803320" cy="803320"/>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70" tIns="44785" rIns="89570" bIns="44785" numCol="1" anchor="t" anchorCtr="0" compatLnSpc="1">
              <a:prstTxWarp prst="textNoShape">
                <a:avLst/>
              </a:prstTxWarp>
            </a:bodyPr>
            <a:lstStyle/>
            <a:p>
              <a:pPr defTabSz="913483">
                <a:defRPr/>
              </a:pPr>
              <a:endParaRPr lang="en-US" sz="1800" err="1">
                <a:solidFill>
                  <a:srgbClr val="FFFFFF"/>
                </a:solidFill>
                <a:latin typeface="Segoe UI Semilight"/>
              </a:endParaRPr>
            </a:p>
          </p:txBody>
        </p:sp>
        <p:grpSp>
          <p:nvGrpSpPr>
            <p:cNvPr id="28" name="Group 27" descr="server">
              <a:extLst>
                <a:ext uri="{FF2B5EF4-FFF2-40B4-BE49-F238E27FC236}">
                  <a16:creationId xmlns:a16="http://schemas.microsoft.com/office/drawing/2014/main" id="{A716E3DF-A6A7-459E-ADA8-0F1502501CC6}"/>
                </a:ext>
              </a:extLst>
            </p:cNvPr>
            <p:cNvGrpSpPr/>
            <p:nvPr/>
          </p:nvGrpSpPr>
          <p:grpSpPr>
            <a:xfrm>
              <a:off x="6365503" y="2590304"/>
              <a:ext cx="261778" cy="451476"/>
              <a:chOff x="789783" y="2138184"/>
              <a:chExt cx="261778" cy="451476"/>
            </a:xfrm>
          </p:grpSpPr>
          <p:sp>
            <p:nvSpPr>
              <p:cNvPr id="29" name="Rectangle 28">
                <a:extLst>
                  <a:ext uri="{FF2B5EF4-FFF2-40B4-BE49-F238E27FC236}">
                    <a16:creationId xmlns:a16="http://schemas.microsoft.com/office/drawing/2014/main" id="{62EB0ED6-A05F-457A-BFF6-7887A1F1DF76}"/>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7288E9E7-9F39-4569-9D4E-D73EA564D0A5}"/>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7184F1AF-30B6-418A-B9BD-128D78F9EBCD}"/>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B69CCF4D-257D-460D-9EDD-F6495B39187E}"/>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BB7AFF22-BF25-44B2-9544-C65A81A9A71C}"/>
              </a:ext>
            </a:extLst>
          </p:cNvPr>
          <p:cNvGrpSpPr/>
          <p:nvPr/>
        </p:nvGrpSpPr>
        <p:grpSpPr>
          <a:xfrm>
            <a:off x="418235" y="5466828"/>
            <a:ext cx="819312" cy="819312"/>
            <a:chOff x="409207" y="4592502"/>
            <a:chExt cx="803320" cy="803320"/>
          </a:xfrm>
        </p:grpSpPr>
        <p:sp>
          <p:nvSpPr>
            <p:cNvPr id="23" name="Oval 22">
              <a:extLst>
                <a:ext uri="{FF2B5EF4-FFF2-40B4-BE49-F238E27FC236}">
                  <a16:creationId xmlns:a16="http://schemas.microsoft.com/office/drawing/2014/main" id="{56B0A98A-4177-4AD0-B11F-0DE0DE6E9EA1}"/>
                </a:ext>
              </a:extLst>
            </p:cNvPr>
            <p:cNvSpPr/>
            <p:nvPr/>
          </p:nvSpPr>
          <p:spPr bwMode="auto">
            <a:xfrm>
              <a:off x="409207" y="4592502"/>
              <a:ext cx="803320" cy="803320"/>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70" tIns="44785" rIns="89570" bIns="44785" numCol="1" anchor="t" anchorCtr="0" compatLnSpc="1">
              <a:prstTxWarp prst="textNoShape">
                <a:avLst/>
              </a:prstTxWarp>
            </a:bodyPr>
            <a:lstStyle/>
            <a:p>
              <a:pPr defTabSz="913483">
                <a:defRPr/>
              </a:pPr>
              <a:endParaRPr lang="en-US" sz="1800" err="1">
                <a:solidFill>
                  <a:srgbClr val="FFFFFF"/>
                </a:solidFill>
                <a:latin typeface="Segoe UI Semilight"/>
              </a:endParaRPr>
            </a:p>
          </p:txBody>
        </p:sp>
        <p:sp>
          <p:nvSpPr>
            <p:cNvPr id="19" name="Freeform: Shape 18">
              <a:extLst>
                <a:ext uri="{FF2B5EF4-FFF2-40B4-BE49-F238E27FC236}">
                  <a16:creationId xmlns:a16="http://schemas.microsoft.com/office/drawing/2014/main" id="{01887C98-5B4A-4699-985F-5F0FEA807716}"/>
                </a:ext>
              </a:extLst>
            </p:cNvPr>
            <p:cNvSpPr/>
            <p:nvPr/>
          </p:nvSpPr>
          <p:spPr>
            <a:xfrm>
              <a:off x="688283" y="4746943"/>
              <a:ext cx="245168" cy="458702"/>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defTabSz="932563"/>
              <a:endParaRPr lang="en-US" sz="1800">
                <a:solidFill>
                  <a:srgbClr val="000000"/>
                </a:solidFill>
                <a:latin typeface="Segoe UI"/>
              </a:endParaRPr>
            </a:p>
          </p:txBody>
        </p:sp>
      </p:grpSp>
      <p:sp>
        <p:nvSpPr>
          <p:cNvPr id="16" name="Rectangle 15">
            <a:extLst>
              <a:ext uri="{FF2B5EF4-FFF2-40B4-BE49-F238E27FC236}">
                <a16:creationId xmlns:a16="http://schemas.microsoft.com/office/drawing/2014/main" id="{CA72F22B-055E-4494-8B46-8DAAAB23E883}"/>
              </a:ext>
            </a:extLst>
          </p:cNvPr>
          <p:cNvSpPr/>
          <p:nvPr/>
        </p:nvSpPr>
        <p:spPr bwMode="auto">
          <a:xfrm>
            <a:off x="1527697" y="1219387"/>
            <a:ext cx="4319350" cy="362251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418" eaLnBrk="0" fontAlgn="base" hangingPunct="0">
              <a:spcBef>
                <a:spcPts val="816"/>
              </a:spcBef>
              <a:defRPr/>
            </a:pPr>
            <a:r>
              <a:rPr lang="en-US" altLang="en-US" sz="2040">
                <a:solidFill>
                  <a:srgbClr val="0078D4"/>
                </a:solidFill>
                <a:latin typeface="Segoe UI Semibold"/>
              </a:rPr>
              <a:t>Client</a:t>
            </a:r>
          </a:p>
          <a:p>
            <a:pPr defTabSz="932418" eaLnBrk="0" fontAlgn="base" hangingPunct="0">
              <a:spcBef>
                <a:spcPts val="816"/>
              </a:spcBef>
              <a:defRPr/>
            </a:pPr>
            <a:r>
              <a:rPr lang="en-US" altLang="en-US" sz="1428">
                <a:solidFill>
                  <a:srgbClr val="000000"/>
                </a:solidFill>
                <a:latin typeface="Segoe UI"/>
              </a:rPr>
              <a:t>Customers are eligible to access Windows 10 single and multi session and Windows 7 with Windows Virtual Desktop (WVD) if they have one of the following licenses*:</a:t>
            </a:r>
            <a:endParaRPr lang="en-US" altLang="en-US" sz="1428">
              <a:solidFill>
                <a:srgbClr val="000000"/>
              </a:solidFill>
              <a:latin typeface="Segoe UI"/>
              <a:cs typeface="Segoe UI"/>
            </a:endParaRPr>
          </a:p>
          <a:p>
            <a:pPr marL="186484" lvl="1" indent="-186484" defTabSz="932418" eaLnBrk="0" fontAlgn="base" hangingPunct="0">
              <a:spcBef>
                <a:spcPts val="816"/>
              </a:spcBef>
              <a:buFont typeface="Arial" panose="020B0604020202020204" pitchFamily="34" charset="0"/>
              <a:buChar char="•"/>
              <a:defRPr/>
            </a:pPr>
            <a:r>
              <a:rPr lang="en-US" altLang="en-US" sz="1428">
                <a:solidFill>
                  <a:srgbClr val="000000"/>
                </a:solidFill>
                <a:latin typeface="Segoe UI Semibold"/>
              </a:rPr>
              <a:t>Microsoft 365 E3/E5</a:t>
            </a:r>
            <a:endParaRPr lang="en-US" altLang="en-US" sz="1428">
              <a:solidFill>
                <a:srgbClr val="000000"/>
              </a:solidFill>
              <a:latin typeface="Segoe UI Semibold"/>
              <a:cs typeface="Segoe UI Semibold"/>
            </a:endParaRPr>
          </a:p>
          <a:p>
            <a:pPr marL="186484" lvl="1" indent="-186484" defTabSz="932418">
              <a:spcBef>
                <a:spcPts val="816"/>
              </a:spcBef>
              <a:buFont typeface="Arial" panose="020B0604020202020204" pitchFamily="34" charset="0"/>
              <a:buChar char="•"/>
              <a:defRPr/>
            </a:pPr>
            <a:r>
              <a:rPr lang="en-US" altLang="en-US" sz="1428">
                <a:solidFill>
                  <a:srgbClr val="000000"/>
                </a:solidFill>
                <a:latin typeface="Segoe UI Semibold"/>
              </a:rPr>
              <a:t>Microsoft 365 A3/A5/Student Use Benefits</a:t>
            </a:r>
            <a:endParaRPr lang="en-US" sz="1800">
              <a:solidFill>
                <a:srgbClr val="FFFFFF"/>
              </a:solidFill>
              <a:latin typeface="Segoe UI"/>
            </a:endParaRPr>
          </a:p>
          <a:p>
            <a:pPr marL="186484" lvl="1" indent="-186484" defTabSz="932418" eaLnBrk="0" fontAlgn="base" hangingPunct="0">
              <a:spcBef>
                <a:spcPts val="816"/>
              </a:spcBef>
              <a:buFont typeface="Arial" panose="020B0604020202020204" pitchFamily="34" charset="0"/>
              <a:buChar char="•"/>
              <a:defRPr/>
            </a:pPr>
            <a:r>
              <a:rPr lang="en-US" altLang="en-US" sz="1428">
                <a:solidFill>
                  <a:srgbClr val="000000"/>
                </a:solidFill>
                <a:latin typeface="Segoe UI Semibold"/>
              </a:rPr>
              <a:t>Microsoft 365 F1</a:t>
            </a:r>
            <a:endParaRPr lang="en-US" altLang="en-US" sz="1428">
              <a:solidFill>
                <a:srgbClr val="000000"/>
              </a:solidFill>
              <a:latin typeface="Segoe UI Semibold"/>
              <a:cs typeface="Segoe UI Semibold"/>
            </a:endParaRPr>
          </a:p>
          <a:p>
            <a:pPr marL="186484" lvl="1" indent="-186484" defTabSz="932418" eaLnBrk="0" fontAlgn="base" hangingPunct="0">
              <a:spcBef>
                <a:spcPts val="816"/>
              </a:spcBef>
              <a:buFont typeface="Arial" panose="020B0604020202020204" pitchFamily="34" charset="0"/>
              <a:buChar char="•"/>
              <a:defRPr/>
            </a:pPr>
            <a:r>
              <a:rPr lang="en-US" altLang="en-US" sz="1428">
                <a:solidFill>
                  <a:srgbClr val="000000"/>
                </a:solidFill>
                <a:latin typeface="Segoe UI Semibold"/>
              </a:rPr>
              <a:t>Microsoft 365 Business</a:t>
            </a:r>
            <a:endParaRPr lang="en-US" altLang="en-US" sz="1428">
              <a:solidFill>
                <a:srgbClr val="000000"/>
              </a:solidFill>
              <a:latin typeface="Segoe UI Semibold"/>
              <a:cs typeface="Segoe UI Semibold"/>
            </a:endParaRPr>
          </a:p>
          <a:p>
            <a:pPr marL="186484" lvl="1" indent="-186484" defTabSz="932418" eaLnBrk="0" fontAlgn="base" hangingPunct="0">
              <a:spcBef>
                <a:spcPts val="816"/>
              </a:spcBef>
              <a:buFont typeface="Arial" panose="020B0604020202020204" pitchFamily="34" charset="0"/>
              <a:buChar char="•"/>
              <a:defRPr/>
            </a:pPr>
            <a:r>
              <a:rPr lang="en-US" altLang="en-US" sz="1428">
                <a:solidFill>
                  <a:srgbClr val="000000"/>
                </a:solidFill>
                <a:latin typeface="Segoe UI Semibold"/>
              </a:rPr>
              <a:t>Windows 10 Enterprise E3/E5</a:t>
            </a:r>
            <a:endParaRPr lang="en-US" altLang="en-US" sz="1428">
              <a:solidFill>
                <a:srgbClr val="000000"/>
              </a:solidFill>
              <a:latin typeface="Segoe UI Semibold"/>
              <a:cs typeface="Segoe UI Semibold"/>
            </a:endParaRPr>
          </a:p>
          <a:p>
            <a:pPr marL="186484" lvl="1" indent="-186484" defTabSz="932418" eaLnBrk="0" fontAlgn="base" hangingPunct="0">
              <a:spcBef>
                <a:spcPts val="816"/>
              </a:spcBef>
              <a:buFont typeface="Arial" panose="020B0604020202020204" pitchFamily="34" charset="0"/>
              <a:buChar char="•"/>
              <a:defRPr/>
            </a:pPr>
            <a:r>
              <a:rPr lang="en-US" altLang="en-US" sz="1428">
                <a:solidFill>
                  <a:srgbClr val="000000"/>
                </a:solidFill>
                <a:latin typeface="Segoe UI Semibold"/>
              </a:rPr>
              <a:t>Windows 10 Education A3/A5</a:t>
            </a:r>
            <a:endParaRPr lang="en-US" altLang="en-US" sz="1428">
              <a:solidFill>
                <a:srgbClr val="000000"/>
              </a:solidFill>
              <a:latin typeface="Segoe UI Semibold"/>
              <a:cs typeface="Segoe UI Semibold"/>
            </a:endParaRPr>
          </a:p>
          <a:p>
            <a:pPr marL="186484" lvl="1" indent="-186484" defTabSz="932418" eaLnBrk="0" fontAlgn="base" hangingPunct="0">
              <a:spcBef>
                <a:spcPts val="816"/>
              </a:spcBef>
              <a:buFont typeface="Arial" panose="020B0604020202020204" pitchFamily="34" charset="0"/>
              <a:buChar char="•"/>
              <a:defRPr/>
            </a:pPr>
            <a:r>
              <a:rPr lang="en-US" altLang="en-US" sz="1428">
                <a:solidFill>
                  <a:srgbClr val="000000"/>
                </a:solidFill>
                <a:latin typeface="Segoe UI Semibold"/>
              </a:rPr>
              <a:t>Windows 10 VDA per user</a:t>
            </a:r>
            <a:endParaRPr lang="en-US" altLang="en-US" sz="1428">
              <a:solidFill>
                <a:srgbClr val="000000"/>
              </a:solidFill>
              <a:latin typeface="Segoe UI Semibold"/>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467185" y="420109"/>
            <a:ext cx="11502107" cy="512317"/>
          </a:xfrm>
        </p:spPr>
        <p:txBody>
          <a:bodyPr/>
          <a:lstStyle/>
          <a:p>
            <a:r>
              <a:rPr lang="en-US" sz="3264"/>
              <a:t>Most customers are already eligible for WVD</a:t>
            </a:r>
            <a:endParaRPr lang="en-US">
              <a:solidFill>
                <a:schemeClr val="bg1"/>
              </a:solidFill>
              <a:latin typeface="+mn-lt"/>
            </a:endParaRP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7336751" y="1219387"/>
            <a:ext cx="4198962" cy="224349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418" eaLnBrk="0" fontAlgn="base" hangingPunct="0">
              <a:spcBef>
                <a:spcPts val="816"/>
              </a:spcBef>
              <a:defRPr/>
            </a:pPr>
            <a:r>
              <a:rPr lang="en-US" altLang="en-US" sz="2040">
                <a:solidFill>
                  <a:srgbClr val="0078D4"/>
                </a:solidFill>
                <a:latin typeface="Segoe UI Semibold"/>
              </a:rPr>
              <a:t>Server</a:t>
            </a:r>
          </a:p>
          <a:p>
            <a:pPr defTabSz="932418" eaLnBrk="0" fontAlgn="base" hangingPunct="0">
              <a:spcBef>
                <a:spcPts val="816"/>
              </a:spcBef>
              <a:defRPr/>
            </a:pPr>
            <a:r>
              <a:rPr lang="en-US" altLang="en-US" sz="1428">
                <a:solidFill>
                  <a:srgbClr val="000000"/>
                </a:solidFill>
                <a:latin typeface="Segoe UI"/>
              </a:rPr>
              <a:t>Customers are eligible to access Server workloads with Windows Virtual Desktop (WVD) if they have one of the following licenses:</a:t>
            </a:r>
          </a:p>
          <a:p>
            <a:pPr marL="186484" lvl="1" indent="-186484" defTabSz="932418" eaLnBrk="0" fontAlgn="base" hangingPunct="0">
              <a:spcBef>
                <a:spcPts val="816"/>
              </a:spcBef>
              <a:buFont typeface="Arial" panose="020B0604020202020204" pitchFamily="34" charset="0"/>
              <a:buChar char="•"/>
              <a:defRPr/>
            </a:pPr>
            <a:r>
              <a:rPr lang="en-US" altLang="en-US" sz="1428">
                <a:solidFill>
                  <a:srgbClr val="000000"/>
                </a:solidFill>
                <a:latin typeface="Segoe UI Semibold"/>
              </a:rPr>
              <a:t>RDS CAL license with active Software </a:t>
            </a:r>
            <a:br>
              <a:rPr lang="en-US" altLang="en-US" sz="1428">
                <a:solidFill>
                  <a:srgbClr val="000000"/>
                </a:solidFill>
                <a:latin typeface="Segoe UI Semibold"/>
              </a:rPr>
            </a:br>
            <a:r>
              <a:rPr lang="en-US" altLang="en-US" sz="1428">
                <a:solidFill>
                  <a:srgbClr val="000000"/>
                </a:solidFill>
                <a:latin typeface="Segoe UI Semibold"/>
              </a:rPr>
              <a:t>Assurance (SA)</a:t>
            </a:r>
            <a:endParaRPr lang="en-US" altLang="en-US" sz="1428">
              <a:solidFill>
                <a:srgbClr val="000000"/>
              </a:solidFill>
              <a:latin typeface="Segoe UI Semibold"/>
              <a:cs typeface="Segoe UI Semibold"/>
            </a:endParaRPr>
          </a:p>
          <a:p>
            <a:pPr marL="0" lvl="1" defTabSz="932418" eaLnBrk="0" fontAlgn="base" hangingPunct="0">
              <a:spcBef>
                <a:spcPts val="816"/>
              </a:spcBef>
              <a:defRPr/>
            </a:pPr>
            <a:endParaRPr lang="en-US" altLang="en-US" sz="1428" i="1">
              <a:solidFill>
                <a:srgbClr val="000000"/>
              </a:solidFill>
              <a:latin typeface="Segoe UI Semibold"/>
            </a:endParaRPr>
          </a:p>
          <a:p>
            <a:pPr marL="0" lvl="1" defTabSz="932418" eaLnBrk="0" fontAlgn="base" hangingPunct="0">
              <a:spcBef>
                <a:spcPts val="816"/>
              </a:spcBef>
              <a:defRPr/>
            </a:pPr>
            <a:r>
              <a:rPr lang="en-US" altLang="en-US" sz="1020" i="1">
                <a:solidFill>
                  <a:srgbClr val="000000"/>
                </a:solidFill>
                <a:latin typeface="Segoe UI"/>
              </a:rPr>
              <a:t>.</a:t>
            </a:r>
            <a:endParaRPr lang="en-US" altLang="en-US" sz="1020" i="1">
              <a:solidFill>
                <a:srgbClr val="000000"/>
              </a:solidFill>
              <a:latin typeface="Segoe UI"/>
              <a:cs typeface="Segoe UI"/>
            </a:endParaRPr>
          </a:p>
        </p:txBody>
      </p:sp>
      <p:sp>
        <p:nvSpPr>
          <p:cNvPr id="12" name="Rectangle 11">
            <a:extLst>
              <a:ext uri="{FF2B5EF4-FFF2-40B4-BE49-F238E27FC236}">
                <a16:creationId xmlns:a16="http://schemas.microsoft.com/office/drawing/2014/main" id="{D1784155-2DE7-471C-AD9B-7D688D65A637}"/>
              </a:ext>
            </a:extLst>
          </p:cNvPr>
          <p:cNvSpPr/>
          <p:nvPr/>
        </p:nvSpPr>
        <p:spPr>
          <a:xfrm>
            <a:off x="1381489" y="5458142"/>
            <a:ext cx="10504320" cy="1003968"/>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defTabSz="1243883">
              <a:spcBef>
                <a:spcPct val="0"/>
              </a:spcBef>
              <a:defRPr/>
            </a:pPr>
            <a:r>
              <a:rPr lang="en-US" sz="1599">
                <a:solidFill>
                  <a:srgbClr val="000000"/>
                </a:solidFill>
                <a:latin typeface="Segoe UI"/>
              </a:rPr>
              <a:t>Pay only for the virtual machines (VMs), storage, and networking consumed when the users are using the service</a:t>
            </a:r>
          </a:p>
          <a:p>
            <a:pPr algn="ctr" defTabSz="1243883">
              <a:spcBef>
                <a:spcPct val="0"/>
              </a:spcBef>
              <a:defRPr/>
            </a:pPr>
            <a:endParaRPr lang="en-US" sz="1599">
              <a:solidFill>
                <a:srgbClr val="1A1A1A"/>
              </a:solidFill>
              <a:latin typeface="Segoe UI"/>
              <a:cs typeface="Segoe UI" pitchFamily="34" charset="0"/>
            </a:endParaRPr>
          </a:p>
          <a:p>
            <a:pPr defTabSz="1243883">
              <a:spcBef>
                <a:spcPct val="0"/>
              </a:spcBef>
              <a:defRPr/>
            </a:pPr>
            <a:r>
              <a:rPr lang="en-US" sz="1599">
                <a:solidFill>
                  <a:srgbClr val="1A1A1A"/>
                </a:solidFill>
                <a:latin typeface="Segoe UI"/>
                <a:cs typeface="Segoe UI" pitchFamily="34" charset="0"/>
              </a:rPr>
              <a:t>Take advantage of options such as </a:t>
            </a:r>
            <a:r>
              <a:rPr lang="en-US" sz="1599">
                <a:solidFill>
                  <a:srgbClr val="0278D4"/>
                </a:solidFill>
                <a:latin typeface="Segoe UI "/>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one-year or three-year Azure Reserved Virtual Machine Instances</a:t>
            </a:r>
            <a:r>
              <a:rPr lang="en-US" sz="1599" u="sng">
                <a:solidFill>
                  <a:srgbClr val="0278D4"/>
                </a:solidFill>
                <a:latin typeface="Segoe UI"/>
                <a:cs typeface="Segoe UI" pitchFamily="34" charset="0"/>
              </a:rPr>
              <a:t>,</a:t>
            </a:r>
            <a:r>
              <a:rPr lang="en-US" sz="1599">
                <a:solidFill>
                  <a:srgbClr val="0278D4"/>
                </a:solidFill>
                <a:latin typeface="Segoe UI"/>
                <a:cs typeface="Segoe UI" pitchFamily="34" charset="0"/>
              </a:rPr>
              <a:t> </a:t>
            </a:r>
            <a:r>
              <a:rPr lang="en-US" sz="1599">
                <a:solidFill>
                  <a:srgbClr val="1A1A1A"/>
                </a:solidFill>
                <a:latin typeface="Segoe UI"/>
                <a:cs typeface="Segoe UI" pitchFamily="34" charset="0"/>
              </a:rPr>
              <a:t>which can save up to 72 percent versus pay-as-you-go pricing. </a:t>
            </a:r>
            <a:r>
              <a:rPr lang="en-US" sz="1599">
                <a:solidFill>
                  <a:srgbClr val="1A1A1A"/>
                </a:solidFill>
                <a:latin typeface="Segoe UI"/>
                <a:cs typeface="Segoe UI" pitchFamily="34" charset="0"/>
                <a:hlinkClick r:id="rId4"/>
              </a:rPr>
              <a:t>Now with monthly payment options</a:t>
            </a:r>
            <a:r>
              <a:rPr lang="en-US" sz="1599">
                <a:solidFill>
                  <a:srgbClr val="1A1A1A"/>
                </a:solidFill>
                <a:latin typeface="Segoe UI"/>
                <a:cs typeface="Segoe UI" pitchFamily="34" charset="0"/>
              </a:rPr>
              <a:t>!</a:t>
            </a:r>
          </a:p>
        </p:txBody>
      </p:sp>
      <p:sp>
        <p:nvSpPr>
          <p:cNvPr id="3" name="Rectangle 2">
            <a:extLst>
              <a:ext uri="{FF2B5EF4-FFF2-40B4-BE49-F238E27FC236}">
                <a16:creationId xmlns:a16="http://schemas.microsoft.com/office/drawing/2014/main" id="{DA389C78-41F9-4EA9-85D5-A8FD7D1FD0B1}"/>
              </a:ext>
            </a:extLst>
          </p:cNvPr>
          <p:cNvSpPr/>
          <p:nvPr/>
        </p:nvSpPr>
        <p:spPr>
          <a:xfrm>
            <a:off x="1381490" y="4918476"/>
            <a:ext cx="4611767" cy="350215"/>
          </a:xfrm>
          <a:prstGeom prst="rect">
            <a:avLst/>
          </a:prstGeom>
        </p:spPr>
        <p:txBody>
          <a:bodyPr wrap="square" anchor="t">
            <a:spAutoFit/>
          </a:bodyPr>
          <a:lstStyle/>
          <a:p>
            <a:pPr marL="0" lvl="1" defTabSz="932418" eaLnBrk="0" fontAlgn="base" hangingPunct="0">
              <a:spcBef>
                <a:spcPts val="816"/>
              </a:spcBef>
              <a:defRPr/>
            </a:pPr>
            <a:r>
              <a:rPr lang="en-US" altLang="en-US" sz="816" i="1">
                <a:solidFill>
                  <a:srgbClr val="000000"/>
                </a:solidFill>
                <a:latin typeface="Segoe UI"/>
              </a:rPr>
              <a:t>*Customers can access Windows Virtual Desktop from their non-Windows Pro endpoints if they have a Microsoft 365 E3/E5/F1, Microsoft 365 A3/A5 or Windows 10 VDA per user license.</a:t>
            </a:r>
          </a:p>
        </p:txBody>
      </p:sp>
      <p:grpSp>
        <p:nvGrpSpPr>
          <p:cNvPr id="14" name="Group 13">
            <a:extLst>
              <a:ext uri="{FF2B5EF4-FFF2-40B4-BE49-F238E27FC236}">
                <a16:creationId xmlns:a16="http://schemas.microsoft.com/office/drawing/2014/main" id="{2FB10375-A7CF-48C7-B13B-DDA170756DC1}"/>
              </a:ext>
            </a:extLst>
          </p:cNvPr>
          <p:cNvGrpSpPr/>
          <p:nvPr/>
        </p:nvGrpSpPr>
        <p:grpSpPr>
          <a:xfrm>
            <a:off x="418235" y="1143741"/>
            <a:ext cx="819312" cy="819312"/>
            <a:chOff x="409207" y="1121417"/>
            <a:chExt cx="803320" cy="803320"/>
          </a:xfrm>
        </p:grpSpPr>
        <p:sp>
          <p:nvSpPr>
            <p:cNvPr id="11" name="Oval 10">
              <a:extLst>
                <a:ext uri="{FF2B5EF4-FFF2-40B4-BE49-F238E27FC236}">
                  <a16:creationId xmlns:a16="http://schemas.microsoft.com/office/drawing/2014/main" id="{9F731DB8-91D1-4E03-B33A-42B385B78B07}"/>
                </a:ext>
              </a:extLst>
            </p:cNvPr>
            <p:cNvSpPr/>
            <p:nvPr/>
          </p:nvSpPr>
          <p:spPr bwMode="auto">
            <a:xfrm>
              <a:off x="409207" y="1121417"/>
              <a:ext cx="803320" cy="803320"/>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70" tIns="44785" rIns="89570" bIns="44785" numCol="1" anchor="t" anchorCtr="0" compatLnSpc="1">
              <a:prstTxWarp prst="textNoShape">
                <a:avLst/>
              </a:prstTxWarp>
            </a:bodyPr>
            <a:lstStyle/>
            <a:p>
              <a:pPr defTabSz="913483">
                <a:defRPr/>
              </a:pPr>
              <a:endParaRPr lang="en-US" sz="1800" err="1">
                <a:solidFill>
                  <a:srgbClr val="FFFFFF"/>
                </a:solidFill>
                <a:latin typeface="Segoe UI Semilight"/>
              </a:endParaRPr>
            </a:p>
          </p:txBody>
        </p:sp>
        <p:grpSp>
          <p:nvGrpSpPr>
            <p:cNvPr id="33" name="Group 32" descr="monitor, desktop">
              <a:extLst>
                <a:ext uri="{FF2B5EF4-FFF2-40B4-BE49-F238E27FC236}">
                  <a16:creationId xmlns:a16="http://schemas.microsoft.com/office/drawing/2014/main" id="{89A6F5A1-AA9D-4E0D-8519-315A98E32B4B}"/>
                </a:ext>
              </a:extLst>
            </p:cNvPr>
            <p:cNvGrpSpPr/>
            <p:nvPr/>
          </p:nvGrpSpPr>
          <p:grpSpPr>
            <a:xfrm>
              <a:off x="599356" y="1350704"/>
              <a:ext cx="423024" cy="344746"/>
              <a:chOff x="4233864" y="1827213"/>
              <a:chExt cx="403227" cy="328615"/>
            </a:xfrm>
          </p:grpSpPr>
          <p:sp>
            <p:nvSpPr>
              <p:cNvPr id="34" name="Freeform 53">
                <a:extLst>
                  <a:ext uri="{FF2B5EF4-FFF2-40B4-BE49-F238E27FC236}">
                    <a16:creationId xmlns:a16="http://schemas.microsoft.com/office/drawing/2014/main" id="{6BF3C777-0D28-4D96-AECF-6181418F348A}"/>
                  </a:ext>
                </a:extLst>
              </p:cNvPr>
              <p:cNvSpPr>
                <a:spLocks/>
              </p:cNvSpPr>
              <p:nvPr/>
            </p:nvSpPr>
            <p:spPr bwMode="auto">
              <a:xfrm>
                <a:off x="4233866" y="1827213"/>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35" name="Freeform 54">
                <a:extLst>
                  <a:ext uri="{FF2B5EF4-FFF2-40B4-BE49-F238E27FC236}">
                    <a16:creationId xmlns:a16="http://schemas.microsoft.com/office/drawing/2014/main" id="{70288266-A977-4BA6-92A6-1FE81A49BA29}"/>
                  </a:ext>
                </a:extLst>
              </p:cNvPr>
              <p:cNvSpPr>
                <a:spLocks/>
              </p:cNvSpPr>
              <p:nvPr/>
            </p:nvSpPr>
            <p:spPr bwMode="auto">
              <a:xfrm>
                <a:off x="4233864" y="2011365"/>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36" name="Freeform 173">
                <a:extLst>
                  <a:ext uri="{FF2B5EF4-FFF2-40B4-BE49-F238E27FC236}">
                    <a16:creationId xmlns:a16="http://schemas.microsoft.com/office/drawing/2014/main" id="{5ED601C1-4231-4068-81BA-AF2065DD79AC}"/>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sp>
        <p:nvSpPr>
          <p:cNvPr id="4" name="Rectangle 3">
            <a:extLst>
              <a:ext uri="{FF2B5EF4-FFF2-40B4-BE49-F238E27FC236}">
                <a16:creationId xmlns:a16="http://schemas.microsoft.com/office/drawing/2014/main" id="{7B66C6D9-120B-41DA-B8C5-22CD7FE2F460}"/>
              </a:ext>
            </a:extLst>
          </p:cNvPr>
          <p:cNvSpPr/>
          <p:nvPr/>
        </p:nvSpPr>
        <p:spPr>
          <a:xfrm>
            <a:off x="6095454" y="3311667"/>
            <a:ext cx="247199" cy="376684"/>
          </a:xfrm>
          <a:prstGeom prst="rect">
            <a:avLst/>
          </a:prstGeom>
        </p:spPr>
        <p:txBody>
          <a:bodyPr wrap="none">
            <a:spAutoFit/>
          </a:bodyPr>
          <a:lstStyle/>
          <a:p>
            <a:pPr defTabSz="932563"/>
            <a:r>
              <a:rPr lang="en-US" sz="1800">
                <a:solidFill>
                  <a:srgbClr val="000000"/>
                </a:solidFill>
                <a:latin typeface="Times New Roman" panose="02020603050405020304" pitchFamily="18" charset="0"/>
              </a:rPr>
              <a:t> </a:t>
            </a:r>
            <a:endParaRPr lang="en-US" sz="1800">
              <a:solidFill>
                <a:srgbClr val="000000"/>
              </a:solidFill>
              <a:latin typeface="Segoe UI"/>
            </a:endParaRPr>
          </a:p>
        </p:txBody>
      </p:sp>
    </p:spTree>
    <p:extLst>
      <p:ext uri="{BB962C8B-B14F-4D97-AF65-F5344CB8AC3E}">
        <p14:creationId xmlns:p14="http://schemas.microsoft.com/office/powerpoint/2010/main" val="68144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BE06E17A-B1CE-42AF-BC42-97F78D0173B6}"/>
              </a:ext>
            </a:extLst>
          </p:cNvPr>
          <p:cNvGrpSpPr/>
          <p:nvPr/>
        </p:nvGrpSpPr>
        <p:grpSpPr>
          <a:xfrm>
            <a:off x="1360228" y="1957149"/>
            <a:ext cx="814838" cy="716958"/>
            <a:chOff x="669602" y="2029221"/>
            <a:chExt cx="799046" cy="703064"/>
          </a:xfrm>
        </p:grpSpPr>
        <p:grpSp>
          <p:nvGrpSpPr>
            <p:cNvPr id="75" name="Group 74">
              <a:extLst>
                <a:ext uri="{FF2B5EF4-FFF2-40B4-BE49-F238E27FC236}">
                  <a16:creationId xmlns:a16="http://schemas.microsoft.com/office/drawing/2014/main" id="{B626C39F-5F50-451B-B03B-FC6B97A20122}"/>
                </a:ext>
              </a:extLst>
            </p:cNvPr>
            <p:cNvGrpSpPr/>
            <p:nvPr/>
          </p:nvGrpSpPr>
          <p:grpSpPr>
            <a:xfrm>
              <a:off x="669602" y="2029221"/>
              <a:ext cx="799046" cy="703064"/>
              <a:chOff x="6162675" y="47625"/>
              <a:chExt cx="3509963" cy="3011488"/>
            </a:xfrm>
          </p:grpSpPr>
          <p:sp>
            <p:nvSpPr>
              <p:cNvPr id="81" name="Freeform 18">
                <a:extLst>
                  <a:ext uri="{FF2B5EF4-FFF2-40B4-BE49-F238E27FC236}">
                    <a16:creationId xmlns:a16="http://schemas.microsoft.com/office/drawing/2014/main" id="{4E9C06DA-EEB9-4D62-98C0-BE36A89AE5D3}"/>
                  </a:ext>
                </a:extLst>
              </p:cNvPr>
              <p:cNvSpPr>
                <a:spLocks noChangeArrowheads="1"/>
              </p:cNvSpPr>
              <p:nvPr/>
            </p:nvSpPr>
            <p:spPr bwMode="auto">
              <a:xfrm>
                <a:off x="6162675" y="47625"/>
                <a:ext cx="3509963" cy="3011488"/>
              </a:xfrm>
              <a:custGeom>
                <a:avLst/>
                <a:gdLst>
                  <a:gd name="T0" fmla="*/ 9277 w 9749"/>
                  <a:gd name="T1" fmla="*/ 8365 h 8366"/>
                  <a:gd name="T2" fmla="*/ 9277 w 9749"/>
                  <a:gd name="T3" fmla="*/ 8365 h 8366"/>
                  <a:gd name="T4" fmla="*/ 500 w 9749"/>
                  <a:gd name="T5" fmla="*/ 8365 h 8366"/>
                  <a:gd name="T6" fmla="*/ 0 w 9749"/>
                  <a:gd name="T7" fmla="*/ 7894 h 8366"/>
                  <a:gd name="T8" fmla="*/ 0 w 9749"/>
                  <a:gd name="T9" fmla="*/ 472 h 8366"/>
                  <a:gd name="T10" fmla="*/ 500 w 9749"/>
                  <a:gd name="T11" fmla="*/ 0 h 8366"/>
                  <a:gd name="T12" fmla="*/ 9277 w 9749"/>
                  <a:gd name="T13" fmla="*/ 0 h 8366"/>
                  <a:gd name="T14" fmla="*/ 9748 w 9749"/>
                  <a:gd name="T15" fmla="*/ 472 h 8366"/>
                  <a:gd name="T16" fmla="*/ 9748 w 9749"/>
                  <a:gd name="T17" fmla="*/ 7894 h 8366"/>
                  <a:gd name="T18" fmla="*/ 9277 w 9749"/>
                  <a:gd name="T19" fmla="*/ 8365 h 8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9" h="8366">
                    <a:moveTo>
                      <a:pt x="9277" y="8365"/>
                    </a:moveTo>
                    <a:lnTo>
                      <a:pt x="9277" y="8365"/>
                    </a:lnTo>
                    <a:cubicBezTo>
                      <a:pt x="500" y="8365"/>
                      <a:pt x="500" y="8365"/>
                      <a:pt x="500" y="8365"/>
                    </a:cubicBezTo>
                    <a:cubicBezTo>
                      <a:pt x="236" y="8365"/>
                      <a:pt x="0" y="8158"/>
                      <a:pt x="0" y="7894"/>
                    </a:cubicBezTo>
                    <a:cubicBezTo>
                      <a:pt x="0" y="472"/>
                      <a:pt x="0" y="472"/>
                      <a:pt x="0" y="472"/>
                    </a:cubicBezTo>
                    <a:cubicBezTo>
                      <a:pt x="0" y="206"/>
                      <a:pt x="236" y="0"/>
                      <a:pt x="500" y="0"/>
                    </a:cubicBezTo>
                    <a:cubicBezTo>
                      <a:pt x="9277" y="0"/>
                      <a:pt x="9277" y="0"/>
                      <a:pt x="9277" y="0"/>
                    </a:cubicBezTo>
                    <a:cubicBezTo>
                      <a:pt x="9542" y="0"/>
                      <a:pt x="9748" y="206"/>
                      <a:pt x="9748" y="472"/>
                    </a:cubicBezTo>
                    <a:cubicBezTo>
                      <a:pt x="9748" y="7894"/>
                      <a:pt x="9748" y="7894"/>
                      <a:pt x="9748" y="7894"/>
                    </a:cubicBezTo>
                    <a:cubicBezTo>
                      <a:pt x="9748" y="8158"/>
                      <a:pt x="9542" y="8365"/>
                      <a:pt x="9277" y="8365"/>
                    </a:cubicBezTo>
                  </a:path>
                </a:pathLst>
              </a:custGeom>
              <a:solidFill>
                <a:schemeClr val="accent1"/>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2" name="Freeform 14">
                <a:extLst>
                  <a:ext uri="{FF2B5EF4-FFF2-40B4-BE49-F238E27FC236}">
                    <a16:creationId xmlns:a16="http://schemas.microsoft.com/office/drawing/2014/main" id="{86413D96-FA8F-4399-A777-AD73DA355D5C}"/>
                  </a:ext>
                </a:extLst>
              </p:cNvPr>
              <p:cNvSpPr>
                <a:spLocks noChangeArrowheads="1"/>
              </p:cNvSpPr>
              <p:nvPr/>
            </p:nvSpPr>
            <p:spPr bwMode="auto">
              <a:xfrm>
                <a:off x="6418263" y="738188"/>
                <a:ext cx="3011487" cy="2078037"/>
              </a:xfrm>
              <a:custGeom>
                <a:avLst/>
                <a:gdLst>
                  <a:gd name="T0" fmla="*/ 0 w 8365"/>
                  <a:gd name="T1" fmla="*/ 5772 h 5773"/>
                  <a:gd name="T2" fmla="*/ 0 w 8365"/>
                  <a:gd name="T3" fmla="*/ 0 h 5773"/>
                  <a:gd name="T4" fmla="*/ 8364 w 8365"/>
                  <a:gd name="T5" fmla="*/ 0 h 5773"/>
                  <a:gd name="T6" fmla="*/ 8364 w 8365"/>
                  <a:gd name="T7" fmla="*/ 5772 h 5773"/>
                  <a:gd name="T8" fmla="*/ 0 w 8365"/>
                  <a:gd name="T9" fmla="*/ 5772 h 5773"/>
                </a:gdLst>
                <a:ahLst/>
                <a:cxnLst>
                  <a:cxn ang="0">
                    <a:pos x="T0" y="T1"/>
                  </a:cxn>
                  <a:cxn ang="0">
                    <a:pos x="T2" y="T3"/>
                  </a:cxn>
                  <a:cxn ang="0">
                    <a:pos x="T4" y="T5"/>
                  </a:cxn>
                  <a:cxn ang="0">
                    <a:pos x="T6" y="T7"/>
                  </a:cxn>
                  <a:cxn ang="0">
                    <a:pos x="T8" y="T9"/>
                  </a:cxn>
                </a:cxnLst>
                <a:rect l="0" t="0" r="r" b="b"/>
                <a:pathLst>
                  <a:path w="8365" h="5773">
                    <a:moveTo>
                      <a:pt x="0" y="5772"/>
                    </a:moveTo>
                    <a:lnTo>
                      <a:pt x="0" y="0"/>
                    </a:lnTo>
                    <a:lnTo>
                      <a:pt x="8364" y="0"/>
                    </a:lnTo>
                    <a:lnTo>
                      <a:pt x="8364" y="5772"/>
                    </a:lnTo>
                    <a:lnTo>
                      <a:pt x="0" y="5772"/>
                    </a:lnTo>
                  </a:path>
                </a:pathLst>
              </a:custGeom>
              <a:solidFill>
                <a:schemeClr val="bg1"/>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3" name="Freeform 15">
                <a:extLst>
                  <a:ext uri="{FF2B5EF4-FFF2-40B4-BE49-F238E27FC236}">
                    <a16:creationId xmlns:a16="http://schemas.microsoft.com/office/drawing/2014/main" id="{338E3AC5-6746-4394-A878-5B8A27C9CAA9}"/>
                  </a:ext>
                </a:extLst>
              </p:cNvPr>
              <p:cNvSpPr>
                <a:spLocks noChangeArrowheads="1"/>
              </p:cNvSpPr>
              <p:nvPr/>
            </p:nvSpPr>
            <p:spPr bwMode="auto">
              <a:xfrm>
                <a:off x="6364288" y="292100"/>
                <a:ext cx="201612" cy="201613"/>
              </a:xfrm>
              <a:custGeom>
                <a:avLst/>
                <a:gdLst>
                  <a:gd name="T0" fmla="*/ 560 w 561"/>
                  <a:gd name="T1" fmla="*/ 295 h 561"/>
                  <a:gd name="T2" fmla="*/ 560 w 561"/>
                  <a:gd name="T3" fmla="*/ 295 h 561"/>
                  <a:gd name="T4" fmla="*/ 265 w 561"/>
                  <a:gd name="T5" fmla="*/ 560 h 561"/>
                  <a:gd name="T6" fmla="*/ 0 w 561"/>
                  <a:gd name="T7" fmla="*/ 295 h 561"/>
                  <a:gd name="T8" fmla="*/ 26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65" y="560"/>
                    </a:cubicBezTo>
                    <a:cubicBezTo>
                      <a:pt x="118" y="560"/>
                      <a:pt x="0" y="442"/>
                      <a:pt x="0" y="295"/>
                    </a:cubicBezTo>
                    <a:cubicBezTo>
                      <a:pt x="0" y="118"/>
                      <a:pt x="118" y="0"/>
                      <a:pt x="265" y="0"/>
                    </a:cubicBezTo>
                    <a:cubicBezTo>
                      <a:pt x="442" y="0"/>
                      <a:pt x="560" y="118"/>
                      <a:pt x="560"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4" name="Freeform 16">
                <a:extLst>
                  <a:ext uri="{FF2B5EF4-FFF2-40B4-BE49-F238E27FC236}">
                    <a16:creationId xmlns:a16="http://schemas.microsoft.com/office/drawing/2014/main" id="{FE66241B-9B54-49C2-9922-3806F7E55087}"/>
                  </a:ext>
                </a:extLst>
              </p:cNvPr>
              <p:cNvSpPr>
                <a:spLocks noChangeArrowheads="1"/>
              </p:cNvSpPr>
              <p:nvPr/>
            </p:nvSpPr>
            <p:spPr bwMode="auto">
              <a:xfrm>
                <a:off x="6715125" y="292100"/>
                <a:ext cx="192088" cy="201613"/>
              </a:xfrm>
              <a:custGeom>
                <a:avLst/>
                <a:gdLst>
                  <a:gd name="T0" fmla="*/ 531 w 532"/>
                  <a:gd name="T1" fmla="*/ 295 h 561"/>
                  <a:gd name="T2" fmla="*/ 531 w 532"/>
                  <a:gd name="T3" fmla="*/ 295 h 561"/>
                  <a:gd name="T4" fmla="*/ 265 w 532"/>
                  <a:gd name="T5" fmla="*/ 560 h 561"/>
                  <a:gd name="T6" fmla="*/ 0 w 532"/>
                  <a:gd name="T7" fmla="*/ 295 h 561"/>
                  <a:gd name="T8" fmla="*/ 265 w 532"/>
                  <a:gd name="T9" fmla="*/ 0 h 561"/>
                  <a:gd name="T10" fmla="*/ 531 w 532"/>
                  <a:gd name="T11" fmla="*/ 295 h 561"/>
                </a:gdLst>
                <a:ahLst/>
                <a:cxnLst>
                  <a:cxn ang="0">
                    <a:pos x="T0" y="T1"/>
                  </a:cxn>
                  <a:cxn ang="0">
                    <a:pos x="T2" y="T3"/>
                  </a:cxn>
                  <a:cxn ang="0">
                    <a:pos x="T4" y="T5"/>
                  </a:cxn>
                  <a:cxn ang="0">
                    <a:pos x="T6" y="T7"/>
                  </a:cxn>
                  <a:cxn ang="0">
                    <a:pos x="T8" y="T9"/>
                  </a:cxn>
                  <a:cxn ang="0">
                    <a:pos x="T10" y="T11"/>
                  </a:cxn>
                </a:cxnLst>
                <a:rect l="0" t="0" r="r" b="b"/>
                <a:pathLst>
                  <a:path w="532" h="561">
                    <a:moveTo>
                      <a:pt x="531" y="295"/>
                    </a:moveTo>
                    <a:lnTo>
                      <a:pt x="531" y="295"/>
                    </a:lnTo>
                    <a:cubicBezTo>
                      <a:pt x="531" y="442"/>
                      <a:pt x="413" y="560"/>
                      <a:pt x="265" y="560"/>
                    </a:cubicBezTo>
                    <a:cubicBezTo>
                      <a:pt x="118" y="560"/>
                      <a:pt x="0" y="442"/>
                      <a:pt x="0" y="295"/>
                    </a:cubicBezTo>
                    <a:cubicBezTo>
                      <a:pt x="0" y="118"/>
                      <a:pt x="118" y="0"/>
                      <a:pt x="265" y="0"/>
                    </a:cubicBezTo>
                    <a:cubicBezTo>
                      <a:pt x="413" y="0"/>
                      <a:pt x="531" y="118"/>
                      <a:pt x="531"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5" name="Freeform 17">
                <a:extLst>
                  <a:ext uri="{FF2B5EF4-FFF2-40B4-BE49-F238E27FC236}">
                    <a16:creationId xmlns:a16="http://schemas.microsoft.com/office/drawing/2014/main" id="{BD79FCF6-20D0-4B24-A69F-99821BBC3448}"/>
                  </a:ext>
                </a:extLst>
              </p:cNvPr>
              <p:cNvSpPr>
                <a:spLocks noChangeArrowheads="1"/>
              </p:cNvSpPr>
              <p:nvPr/>
            </p:nvSpPr>
            <p:spPr bwMode="auto">
              <a:xfrm>
                <a:off x="7053263" y="292100"/>
                <a:ext cx="201612" cy="201613"/>
              </a:xfrm>
              <a:custGeom>
                <a:avLst/>
                <a:gdLst>
                  <a:gd name="T0" fmla="*/ 560 w 561"/>
                  <a:gd name="T1" fmla="*/ 295 h 561"/>
                  <a:gd name="T2" fmla="*/ 560 w 561"/>
                  <a:gd name="T3" fmla="*/ 295 h 561"/>
                  <a:gd name="T4" fmla="*/ 295 w 561"/>
                  <a:gd name="T5" fmla="*/ 560 h 561"/>
                  <a:gd name="T6" fmla="*/ 0 w 561"/>
                  <a:gd name="T7" fmla="*/ 295 h 561"/>
                  <a:gd name="T8" fmla="*/ 29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95" y="560"/>
                    </a:cubicBezTo>
                    <a:cubicBezTo>
                      <a:pt x="147" y="560"/>
                      <a:pt x="0" y="442"/>
                      <a:pt x="0" y="295"/>
                    </a:cubicBezTo>
                    <a:cubicBezTo>
                      <a:pt x="0" y="118"/>
                      <a:pt x="147" y="0"/>
                      <a:pt x="295" y="0"/>
                    </a:cubicBezTo>
                    <a:cubicBezTo>
                      <a:pt x="442" y="0"/>
                      <a:pt x="560" y="118"/>
                      <a:pt x="560"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6" name="Freeform 19">
                <a:extLst>
                  <a:ext uri="{FF2B5EF4-FFF2-40B4-BE49-F238E27FC236}">
                    <a16:creationId xmlns:a16="http://schemas.microsoft.com/office/drawing/2014/main" id="{6420C13A-2541-4ACA-A9EF-6BC956CA7555}"/>
                  </a:ext>
                </a:extLst>
              </p:cNvPr>
              <p:cNvSpPr>
                <a:spLocks noChangeArrowheads="1"/>
              </p:cNvSpPr>
              <p:nvPr/>
            </p:nvSpPr>
            <p:spPr bwMode="auto">
              <a:xfrm>
                <a:off x="6715125" y="1088218"/>
                <a:ext cx="457195" cy="444498"/>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50E6FF"/>
              </a:solid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sp>
          <p:nvSpPr>
            <p:cNvPr id="76" name="Freeform 19">
              <a:extLst>
                <a:ext uri="{FF2B5EF4-FFF2-40B4-BE49-F238E27FC236}">
                  <a16:creationId xmlns:a16="http://schemas.microsoft.com/office/drawing/2014/main" id="{B50748AA-42A8-4C89-98C3-2B37CB25632D}"/>
                </a:ext>
              </a:extLst>
            </p:cNvPr>
            <p:cNvSpPr>
              <a:spLocks noChangeArrowheads="1"/>
            </p:cNvSpPr>
            <p:nvPr/>
          </p:nvSpPr>
          <p:spPr bwMode="auto">
            <a:xfrm>
              <a:off x="993615"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50E6FF"/>
            </a:solid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7" name="Freeform 19">
              <a:extLst>
                <a:ext uri="{FF2B5EF4-FFF2-40B4-BE49-F238E27FC236}">
                  <a16:creationId xmlns:a16="http://schemas.microsoft.com/office/drawing/2014/main" id="{904C839B-C52B-490A-85D7-500315021820}"/>
                </a:ext>
              </a:extLst>
            </p:cNvPr>
            <p:cNvSpPr>
              <a:spLocks noChangeArrowheads="1"/>
            </p:cNvSpPr>
            <p:nvPr/>
          </p:nvSpPr>
          <p:spPr bwMode="auto">
            <a:xfrm>
              <a:off x="1192891"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8" name="Freeform 19">
              <a:extLst>
                <a:ext uri="{FF2B5EF4-FFF2-40B4-BE49-F238E27FC236}">
                  <a16:creationId xmlns:a16="http://schemas.microsoft.com/office/drawing/2014/main" id="{B9C9FCCB-B3DF-42E5-A7AE-E616750B5128}"/>
                </a:ext>
              </a:extLst>
            </p:cNvPr>
            <p:cNvSpPr>
              <a:spLocks noChangeArrowheads="1"/>
            </p:cNvSpPr>
            <p:nvPr/>
          </p:nvSpPr>
          <p:spPr bwMode="auto">
            <a:xfrm>
              <a:off x="796782"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9" name="Freeform 19">
              <a:extLst>
                <a:ext uri="{FF2B5EF4-FFF2-40B4-BE49-F238E27FC236}">
                  <a16:creationId xmlns:a16="http://schemas.microsoft.com/office/drawing/2014/main" id="{5887A67A-03E7-42AC-B68C-31628D5424E9}"/>
                </a:ext>
              </a:extLst>
            </p:cNvPr>
            <p:cNvSpPr>
              <a:spLocks noChangeArrowheads="1"/>
            </p:cNvSpPr>
            <p:nvPr/>
          </p:nvSpPr>
          <p:spPr bwMode="auto">
            <a:xfrm>
              <a:off x="993614"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0" name="Freeform 19">
              <a:extLst>
                <a:ext uri="{FF2B5EF4-FFF2-40B4-BE49-F238E27FC236}">
                  <a16:creationId xmlns:a16="http://schemas.microsoft.com/office/drawing/2014/main" id="{2FE56878-BA33-427C-A03B-7C872ABD9D78}"/>
                </a:ext>
              </a:extLst>
            </p:cNvPr>
            <p:cNvSpPr>
              <a:spLocks noChangeArrowheads="1"/>
            </p:cNvSpPr>
            <p:nvPr/>
          </p:nvSpPr>
          <p:spPr bwMode="auto">
            <a:xfrm>
              <a:off x="1194809"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sp>
        <p:nvSpPr>
          <p:cNvPr id="9" name="Title 8">
            <a:extLst>
              <a:ext uri="{FF2B5EF4-FFF2-40B4-BE49-F238E27FC236}">
                <a16:creationId xmlns:a16="http://schemas.microsoft.com/office/drawing/2014/main" id="{9679EC8E-2BA8-45FD-9DAE-8860101BC660}"/>
              </a:ext>
            </a:extLst>
          </p:cNvPr>
          <p:cNvSpPr>
            <a:spLocks noGrp="1"/>
          </p:cNvSpPr>
          <p:nvPr>
            <p:ph type="title"/>
          </p:nvPr>
        </p:nvSpPr>
        <p:spPr/>
        <p:txBody>
          <a:bodyPr/>
          <a:lstStyle/>
          <a:p>
            <a:r>
              <a:rPr lang="en-US" spc="-150"/>
              <a:t>Citrix + Windows Virtual Desktop available worldwide</a:t>
            </a:r>
            <a:endParaRPr lang="en-US"/>
          </a:p>
        </p:txBody>
      </p:sp>
      <p:sp>
        <p:nvSpPr>
          <p:cNvPr id="6" name="TextBox 5">
            <a:extLst>
              <a:ext uri="{FF2B5EF4-FFF2-40B4-BE49-F238E27FC236}">
                <a16:creationId xmlns:a16="http://schemas.microsoft.com/office/drawing/2014/main" id="{50FB4B82-70DF-42BF-BDE9-ECCEE6E6E42E}"/>
              </a:ext>
            </a:extLst>
          </p:cNvPr>
          <p:cNvSpPr txBox="1"/>
          <p:nvPr/>
        </p:nvSpPr>
        <p:spPr>
          <a:xfrm>
            <a:off x="8170572" y="4175549"/>
            <a:ext cx="2779781" cy="1806496"/>
          </a:xfrm>
          <a:prstGeom prst="rect">
            <a:avLst/>
          </a:prstGeom>
          <a:noFill/>
        </p:spPr>
        <p:txBody>
          <a:bodyPr wrap="square" rtlCol="0" anchor="t">
            <a:noAutofit/>
          </a:bodyPr>
          <a:lstStyle/>
          <a:p>
            <a:pPr defTabSz="1109735">
              <a:spcAft>
                <a:spcPts val="408"/>
              </a:spcAft>
              <a:defRPr/>
            </a:pPr>
            <a:r>
              <a:rPr lang="en-US" b="1">
                <a:solidFill>
                  <a:prstClr val="black"/>
                </a:solidFill>
                <a:latin typeface="Segoe UI"/>
                <a:cs typeface="Segoe UI Light" panose="020B0502040204020203" pitchFamily="34" charset="0"/>
              </a:rPr>
              <a:t>Environment Management</a:t>
            </a:r>
          </a:p>
          <a:p>
            <a:pPr defTabSz="1109735">
              <a:spcAft>
                <a:spcPts val="408"/>
              </a:spcAft>
              <a:defRPr/>
            </a:pPr>
            <a:r>
              <a:rPr lang="en-US" sz="1632" kern="0">
                <a:ln>
                  <a:solidFill>
                    <a:srgbClr val="7F57A1">
                      <a:alpha val="0"/>
                    </a:srgbClr>
                  </a:solidFill>
                </a:ln>
                <a:solidFill>
                  <a:srgbClr val="3F4042"/>
                </a:solidFill>
                <a:latin typeface="Segoe UI"/>
                <a:cs typeface="Segoe UI Light" panose="020B0502040204020203" pitchFamily="34" charset="0"/>
              </a:rPr>
              <a:t>Optimize host performance, accelerate application delivery, and enhance scalability for WVD</a:t>
            </a:r>
          </a:p>
        </p:txBody>
      </p:sp>
      <p:sp>
        <p:nvSpPr>
          <p:cNvPr id="7" name="Rectangle 6">
            <a:extLst>
              <a:ext uri="{FF2B5EF4-FFF2-40B4-BE49-F238E27FC236}">
                <a16:creationId xmlns:a16="http://schemas.microsoft.com/office/drawing/2014/main" id="{604832BB-31D1-49CF-95D7-D269CA4F2B45}"/>
              </a:ext>
            </a:extLst>
          </p:cNvPr>
          <p:cNvSpPr/>
          <p:nvPr/>
        </p:nvSpPr>
        <p:spPr>
          <a:xfrm>
            <a:off x="2523289" y="1862434"/>
            <a:ext cx="2856328" cy="1799714"/>
          </a:xfrm>
          <a:prstGeom prst="rect">
            <a:avLst/>
          </a:prstGeom>
        </p:spPr>
        <p:txBody>
          <a:bodyPr wrap="square">
            <a:spAutoFit/>
          </a:bodyPr>
          <a:lstStyle/>
          <a:p>
            <a:pPr defTabSz="1109735">
              <a:spcAft>
                <a:spcPts val="408"/>
              </a:spcAft>
              <a:defRPr/>
            </a:pPr>
            <a:r>
              <a:rPr lang="en-US" b="1">
                <a:solidFill>
                  <a:prstClr val="black"/>
                </a:solidFill>
                <a:latin typeface="Segoe UI"/>
                <a:cs typeface="Segoe UI Light" panose="020B0502040204020203" pitchFamily="34" charset="0"/>
              </a:rPr>
              <a:t>Workspace Experience</a:t>
            </a:r>
          </a:p>
          <a:p>
            <a:pPr defTabSz="1109735">
              <a:spcAft>
                <a:spcPts val="408"/>
              </a:spcAft>
              <a:defRPr/>
            </a:pPr>
            <a:r>
              <a:rPr lang="en-US" sz="1632" kern="0">
                <a:ln>
                  <a:solidFill>
                    <a:srgbClr val="7F57A1">
                      <a:alpha val="0"/>
                    </a:srgbClr>
                  </a:solidFill>
                </a:ln>
                <a:solidFill>
                  <a:srgbClr val="3F4042"/>
                </a:solidFill>
                <a:latin typeface="Segoe UI"/>
                <a:cs typeface="Segoe UI Light" panose="020B0502040204020203" pitchFamily="34" charset="0"/>
              </a:rPr>
              <a:t>Include WVD workloads within Citrix Workspace for central access to all apps, desktops and files</a:t>
            </a:r>
          </a:p>
          <a:p>
            <a:pPr defTabSz="1109735">
              <a:spcAft>
                <a:spcPts val="408"/>
              </a:spcAft>
              <a:defRPr/>
            </a:pPr>
            <a:endParaRPr lang="en-US">
              <a:solidFill>
                <a:prstClr val="black"/>
              </a:solidFill>
              <a:latin typeface="Segoe UI"/>
              <a:cs typeface="Segoe UI Light" panose="020B0502040204020203" pitchFamily="34" charset="0"/>
            </a:endParaRPr>
          </a:p>
        </p:txBody>
      </p:sp>
      <p:sp>
        <p:nvSpPr>
          <p:cNvPr id="8" name="TextBox 7">
            <a:extLst>
              <a:ext uri="{FF2B5EF4-FFF2-40B4-BE49-F238E27FC236}">
                <a16:creationId xmlns:a16="http://schemas.microsoft.com/office/drawing/2014/main" id="{B614B771-3A0F-4A59-AFEA-46E2487570ED}"/>
              </a:ext>
            </a:extLst>
          </p:cNvPr>
          <p:cNvSpPr txBox="1"/>
          <p:nvPr/>
        </p:nvSpPr>
        <p:spPr>
          <a:xfrm>
            <a:off x="8170571" y="1857779"/>
            <a:ext cx="2503310" cy="1509704"/>
          </a:xfrm>
          <a:prstGeom prst="rect">
            <a:avLst/>
          </a:prstGeom>
          <a:noFill/>
        </p:spPr>
        <p:txBody>
          <a:bodyPr wrap="square" rtlCol="0" anchor="t">
            <a:noAutofit/>
          </a:bodyPr>
          <a:lstStyle/>
          <a:p>
            <a:pPr defTabSz="1109735" fontAlgn="base">
              <a:lnSpc>
                <a:spcPct val="90000"/>
              </a:lnSpc>
              <a:spcBef>
                <a:spcPct val="0"/>
              </a:spcBef>
              <a:spcAft>
                <a:spcPts val="408"/>
              </a:spcAft>
              <a:buSzPct val="135000"/>
              <a:defRPr/>
            </a:pPr>
            <a:r>
              <a:rPr lang="en-US" b="1">
                <a:solidFill>
                  <a:prstClr val="black"/>
                </a:solidFill>
                <a:latin typeface="Segoe UI"/>
                <a:cs typeface="Segoe UI Light" panose="020B0502040204020203" pitchFamily="34" charset="0"/>
              </a:rPr>
              <a:t>Image Management</a:t>
            </a:r>
          </a:p>
          <a:p>
            <a:pPr defTabSz="1109735" fontAlgn="base">
              <a:lnSpc>
                <a:spcPct val="90000"/>
              </a:lnSpc>
              <a:spcBef>
                <a:spcPct val="0"/>
              </a:spcBef>
              <a:spcAft>
                <a:spcPts val="408"/>
              </a:spcAft>
              <a:buSzPct val="135000"/>
              <a:defRPr/>
            </a:pPr>
            <a:r>
              <a:rPr lang="en-US" sz="1632" kern="0">
                <a:ln>
                  <a:solidFill>
                    <a:srgbClr val="7F57A1">
                      <a:alpha val="0"/>
                    </a:srgbClr>
                  </a:solidFill>
                </a:ln>
                <a:solidFill>
                  <a:srgbClr val="3F4042"/>
                </a:solidFill>
                <a:latin typeface="Segoe UI"/>
                <a:cs typeface="Segoe UI Light" panose="020B0502040204020203" pitchFamily="34" charset="0"/>
              </a:rPr>
              <a:t>Simplify management </a:t>
            </a:r>
            <a:br>
              <a:rPr lang="en-US" sz="1632" kern="0">
                <a:ln>
                  <a:solidFill>
                    <a:srgbClr val="7F57A1">
                      <a:alpha val="0"/>
                    </a:srgbClr>
                  </a:solidFill>
                </a:ln>
                <a:solidFill>
                  <a:srgbClr val="3F4042"/>
                </a:solidFill>
                <a:latin typeface="Segoe UI"/>
                <a:cs typeface="Segoe UI Light" panose="020B0502040204020203" pitchFamily="34" charset="0"/>
              </a:rPr>
            </a:br>
            <a:r>
              <a:rPr lang="en-US" sz="1632" kern="0">
                <a:ln>
                  <a:solidFill>
                    <a:srgbClr val="7F57A1">
                      <a:alpha val="0"/>
                    </a:srgbClr>
                  </a:solidFill>
                </a:ln>
                <a:solidFill>
                  <a:srgbClr val="3F4042"/>
                </a:solidFill>
                <a:latin typeface="Segoe UI"/>
                <a:cs typeface="Segoe UI Light" panose="020B0502040204020203" pitchFamily="34" charset="0"/>
              </a:rPr>
              <a:t>by layering OS, apps </a:t>
            </a:r>
            <a:br>
              <a:rPr lang="en-US" sz="1632" kern="0">
                <a:ln>
                  <a:solidFill>
                    <a:srgbClr val="7F57A1">
                      <a:alpha val="0"/>
                    </a:srgbClr>
                  </a:solidFill>
                </a:ln>
                <a:solidFill>
                  <a:srgbClr val="3F4042"/>
                </a:solidFill>
                <a:latin typeface="Segoe UI"/>
                <a:cs typeface="Segoe UI Light" panose="020B0502040204020203" pitchFamily="34" charset="0"/>
              </a:rPr>
            </a:br>
            <a:r>
              <a:rPr lang="en-US" sz="1632" kern="0">
                <a:ln>
                  <a:solidFill>
                    <a:srgbClr val="7F57A1">
                      <a:alpha val="0"/>
                    </a:srgbClr>
                  </a:solidFill>
                </a:ln>
                <a:solidFill>
                  <a:srgbClr val="3F4042"/>
                </a:solidFill>
                <a:latin typeface="Segoe UI"/>
                <a:cs typeface="Segoe UI Light" panose="020B0502040204020203" pitchFamily="34" charset="0"/>
              </a:rPr>
              <a:t>and user data on WVD resources and rapidly provisioning updates</a:t>
            </a:r>
          </a:p>
        </p:txBody>
      </p:sp>
      <p:sp>
        <p:nvSpPr>
          <p:cNvPr id="27" name="TextBox 26">
            <a:extLst>
              <a:ext uri="{FF2B5EF4-FFF2-40B4-BE49-F238E27FC236}">
                <a16:creationId xmlns:a16="http://schemas.microsoft.com/office/drawing/2014/main" id="{04910685-C662-6749-A006-FF7539B07D46}"/>
              </a:ext>
            </a:extLst>
          </p:cNvPr>
          <p:cNvSpPr txBox="1"/>
          <p:nvPr/>
        </p:nvSpPr>
        <p:spPr>
          <a:xfrm>
            <a:off x="2523289" y="4175549"/>
            <a:ext cx="2779781" cy="1806496"/>
          </a:xfrm>
          <a:prstGeom prst="rect">
            <a:avLst/>
          </a:prstGeom>
          <a:noFill/>
        </p:spPr>
        <p:txBody>
          <a:bodyPr wrap="square" rtlCol="0" anchor="t">
            <a:noAutofit/>
          </a:bodyPr>
          <a:lstStyle/>
          <a:p>
            <a:pPr defTabSz="1109735">
              <a:spcAft>
                <a:spcPts val="408"/>
              </a:spcAft>
              <a:defRPr/>
            </a:pPr>
            <a:r>
              <a:rPr lang="en-US" b="1">
                <a:solidFill>
                  <a:prstClr val="black"/>
                </a:solidFill>
                <a:latin typeface="Segoe UI"/>
                <a:cs typeface="Segoe UI Light" panose="020B0502040204020203" pitchFamily="34" charset="0"/>
              </a:rPr>
              <a:t>Hybrid Cloud Journey</a:t>
            </a:r>
          </a:p>
          <a:p>
            <a:pPr defTabSz="1109735">
              <a:spcAft>
                <a:spcPts val="408"/>
              </a:spcAft>
              <a:defRPr/>
            </a:pPr>
            <a:r>
              <a:rPr lang="en-US" sz="1632" kern="0">
                <a:ln>
                  <a:solidFill>
                    <a:srgbClr val="7F57A1">
                      <a:alpha val="0"/>
                    </a:srgbClr>
                  </a:solidFill>
                </a:ln>
                <a:solidFill>
                  <a:srgbClr val="3F4042"/>
                </a:solidFill>
                <a:latin typeface="Segoe UI"/>
                <a:cs typeface="Segoe UI Light" panose="020B0502040204020203" pitchFamily="34" charset="0"/>
              </a:rPr>
              <a:t>Accelerate the move to Azure for on-prem customers by enabling management of on-prem and WVD workloads from one console</a:t>
            </a:r>
          </a:p>
        </p:txBody>
      </p:sp>
      <p:sp>
        <p:nvSpPr>
          <p:cNvPr id="28" name="Text Placeholder 3">
            <a:extLst>
              <a:ext uri="{FF2B5EF4-FFF2-40B4-BE49-F238E27FC236}">
                <a16:creationId xmlns:a16="http://schemas.microsoft.com/office/drawing/2014/main" id="{CB1D5134-BEF2-43C0-A05B-525E8658DAE0}"/>
              </a:ext>
            </a:extLst>
          </p:cNvPr>
          <p:cNvSpPr txBox="1">
            <a:spLocks/>
          </p:cNvSpPr>
          <p:nvPr/>
        </p:nvSpPr>
        <p:spPr bwMode="gray">
          <a:xfrm>
            <a:off x="597749" y="1290723"/>
            <a:ext cx="11502107" cy="259298"/>
          </a:xfrm>
          <a:prstGeom prst="rect">
            <a:avLst/>
          </a:prstGeom>
        </p:spPr>
        <p:txBody>
          <a:bodyPr vert="horz" wrap="square" lIns="0" tIns="0" rIns="0" bIns="0" rtlCol="0">
            <a:spAutoFit/>
          </a:bodyPr>
          <a:lstStyle>
            <a:lvl1pPr marL="0" indent="0" algn="l" defTabSz="914225" rtl="0" eaLnBrk="1" latinLnBrk="0" hangingPunct="1">
              <a:lnSpc>
                <a:spcPct val="90000"/>
              </a:lnSpc>
              <a:spcBef>
                <a:spcPts val="1400"/>
              </a:spcBef>
              <a:buFont typeface="Arial" panose="020B0604020202020204" pitchFamily="34" charset="0"/>
              <a:buNone/>
              <a:defRPr sz="1800" kern="100" spc="-30" baseline="0">
                <a:solidFill>
                  <a:schemeClr val="tx1"/>
                </a:solidFill>
                <a:latin typeface="+mn-lt"/>
                <a:ea typeface="+mn-ea"/>
                <a:cs typeface="+mn-cs"/>
              </a:defRPr>
            </a:lvl1pPr>
            <a:lvl2pPr marL="457112" indent="0" algn="l" defTabSz="914225" rtl="0" eaLnBrk="1" latinLnBrk="0" hangingPunct="1">
              <a:lnSpc>
                <a:spcPct val="90000"/>
              </a:lnSpc>
              <a:spcBef>
                <a:spcPts val="600"/>
              </a:spcBef>
              <a:spcAft>
                <a:spcPts val="200"/>
              </a:spcAft>
              <a:buFont typeface=".AppleSystemUIFont" charset="-120"/>
              <a:buNone/>
              <a:tabLst/>
              <a:defRPr sz="2000" kern="1200" spc="-30" baseline="0">
                <a:solidFill>
                  <a:schemeClr val="tx1">
                    <a:tint val="75000"/>
                  </a:schemeClr>
                </a:solidFill>
                <a:latin typeface="+mn-lt"/>
                <a:ea typeface="+mn-ea"/>
                <a:cs typeface="+mn-cs"/>
              </a:defRPr>
            </a:lvl2pPr>
            <a:lvl3pPr marL="914225" indent="0" algn="l" defTabSz="914225" rtl="0" eaLnBrk="1" latinLnBrk="0" hangingPunct="1">
              <a:lnSpc>
                <a:spcPct val="85000"/>
              </a:lnSpc>
              <a:spcBef>
                <a:spcPts val="600"/>
              </a:spcBef>
              <a:spcAft>
                <a:spcPts val="200"/>
              </a:spcAft>
              <a:buFont typeface="Arial" panose="020B0604020202020204" pitchFamily="34" charset="0"/>
              <a:buNone/>
              <a:tabLst/>
              <a:defRPr lang="en-US" sz="1800" kern="100" spc="-30" baseline="0">
                <a:solidFill>
                  <a:schemeClr val="tx1">
                    <a:tint val="75000"/>
                  </a:schemeClr>
                </a:solidFill>
                <a:latin typeface="+mn-lt"/>
                <a:ea typeface="+mn-ea"/>
                <a:cs typeface="+mn-cs"/>
              </a:defRPr>
            </a:lvl3pPr>
            <a:lvl4pPr marL="1371337" indent="0" algn="l" defTabSz="914225" rtl="0" eaLnBrk="1" latinLnBrk="0" hangingPunct="1">
              <a:lnSpc>
                <a:spcPct val="85000"/>
              </a:lnSpc>
              <a:spcBef>
                <a:spcPts val="600"/>
              </a:spcBef>
              <a:spcAft>
                <a:spcPts val="200"/>
              </a:spcAft>
              <a:buFont typeface=".AppleSystemUIFont" charset="-120"/>
              <a:buNone/>
              <a:tabLst/>
              <a:defRPr lang="en-US" sz="1600" kern="100" spc="-50" baseline="0">
                <a:solidFill>
                  <a:schemeClr val="tx1">
                    <a:tint val="75000"/>
                  </a:schemeClr>
                </a:solidFill>
                <a:latin typeface="+mn-lt"/>
                <a:ea typeface="+mn-ea"/>
                <a:cs typeface="+mn-cs"/>
              </a:defRPr>
            </a:lvl4pPr>
            <a:lvl5pPr marL="1828449" indent="0" algn="l" defTabSz="914225" rtl="0" eaLnBrk="1" latinLnBrk="0" hangingPunct="1">
              <a:lnSpc>
                <a:spcPct val="85000"/>
              </a:lnSpc>
              <a:spcBef>
                <a:spcPts val="600"/>
              </a:spcBef>
              <a:spcAft>
                <a:spcPts val="200"/>
              </a:spcAft>
              <a:buFont typeface="Arial" charset="0"/>
              <a:buNone/>
              <a:tabLst/>
              <a:defRPr sz="1600" b="0" kern="100" spc="30" baseline="0">
                <a:solidFill>
                  <a:schemeClr val="tx1">
                    <a:tint val="75000"/>
                  </a:schemeClr>
                </a:solidFill>
                <a:latin typeface="+mn-lt"/>
                <a:ea typeface="+mn-ea"/>
                <a:cs typeface="+mn-cs"/>
              </a:defRPr>
            </a:lvl5pPr>
            <a:lvl6pPr marL="2285561" indent="0" algn="l" defTabSz="914225" rtl="0" eaLnBrk="1" latinLnBrk="0" hangingPunct="1">
              <a:lnSpc>
                <a:spcPct val="110000"/>
              </a:lnSpc>
              <a:spcBef>
                <a:spcPts val="600"/>
              </a:spcBef>
              <a:spcAft>
                <a:spcPts val="800"/>
              </a:spcAft>
              <a:buFont typeface="Tahoma" panose="020B0604030504040204" pitchFamily="34" charset="0"/>
              <a:buNone/>
              <a:tabLst/>
              <a:defRPr sz="1600" kern="1200" spc="30" baseline="0">
                <a:solidFill>
                  <a:schemeClr val="tx1">
                    <a:tint val="75000"/>
                  </a:schemeClr>
                </a:solidFill>
                <a:latin typeface="+mn-lt"/>
                <a:ea typeface="+mn-ea"/>
                <a:cs typeface="+mn-cs"/>
              </a:defRPr>
            </a:lvl6pPr>
            <a:lvl7pPr marL="2742674" indent="0" algn="l" defTabSz="914225" rtl="0" eaLnBrk="1" latinLnBrk="0" hangingPunct="1">
              <a:lnSpc>
                <a:spcPct val="90000"/>
              </a:lnSpc>
              <a:spcBef>
                <a:spcPts val="0"/>
              </a:spcBef>
              <a:spcAft>
                <a:spcPts val="600"/>
              </a:spcAft>
              <a:buFont typeface="Arial" panose="020B0604020202020204" pitchFamily="34" charset="0"/>
              <a:buNone/>
              <a:defRPr sz="1600" kern="1200" spc="-50" baseline="0">
                <a:solidFill>
                  <a:schemeClr val="tx1">
                    <a:tint val="75000"/>
                  </a:schemeClr>
                </a:solidFill>
                <a:latin typeface="+mn-lt"/>
                <a:ea typeface="+mn-ea"/>
                <a:cs typeface="+mn-cs"/>
              </a:defRPr>
            </a:lvl7pPr>
            <a:lvl8pPr marL="3199785" indent="0" algn="l" defTabSz="914225" rtl="0" eaLnBrk="1" latinLnBrk="0" hangingPunct="1">
              <a:lnSpc>
                <a:spcPct val="120000"/>
              </a:lnSpc>
              <a:spcBef>
                <a:spcPts val="600"/>
              </a:spcBef>
              <a:spcAft>
                <a:spcPts val="600"/>
              </a:spcAft>
              <a:buFont typeface="Calibri Light" panose="020F0302020204030204" pitchFamily="34" charset="0"/>
              <a:buNone/>
              <a:defRPr sz="1600" kern="1200">
                <a:solidFill>
                  <a:schemeClr val="tx1">
                    <a:tint val="75000"/>
                  </a:schemeClr>
                </a:solidFill>
                <a:latin typeface="+mn-lt"/>
                <a:ea typeface="+mn-ea"/>
                <a:cs typeface="+mn-cs"/>
              </a:defRPr>
            </a:lvl8pPr>
            <a:lvl9pPr marL="3656897" indent="0" algn="l" defTabSz="914225" rtl="0" eaLnBrk="1" latinLnBrk="0" hangingPunct="1">
              <a:lnSpc>
                <a:spcPct val="85000"/>
              </a:lnSpc>
              <a:spcBef>
                <a:spcPts val="200"/>
              </a:spcBef>
              <a:spcAft>
                <a:spcPts val="1000"/>
              </a:spcAft>
              <a:buFont typeface="Tahoma" panose="020B0604030504040204" pitchFamily="34" charset="0"/>
              <a:buNone/>
              <a:defRPr sz="1600" b="1" kern="1200">
                <a:solidFill>
                  <a:schemeClr val="tx1">
                    <a:tint val="75000"/>
                  </a:schemeClr>
                </a:solidFill>
                <a:latin typeface="+mj-lt"/>
                <a:ea typeface="+mn-ea"/>
                <a:cs typeface="+mn-cs"/>
              </a:defRPr>
            </a:lvl9pPr>
          </a:lstStyle>
          <a:p>
            <a:pPr defTabSz="932418">
              <a:spcBef>
                <a:spcPts val="1428"/>
              </a:spcBef>
            </a:pPr>
            <a:r>
              <a:rPr lang="en-US" sz="1836" spc="-31">
                <a:solidFill>
                  <a:srgbClr val="000000"/>
                </a:solidFill>
                <a:latin typeface="Segoe UI Light" panose="020B0502040204020203" pitchFamily="34" charset="0"/>
                <a:cs typeface="Segoe UI Light" panose="020B0502040204020203" pitchFamily="34" charset="0"/>
              </a:rPr>
              <a:t>Delivering enterprise value and unified management around Windows Virtual Desktop</a:t>
            </a:r>
          </a:p>
        </p:txBody>
      </p:sp>
      <p:grpSp>
        <p:nvGrpSpPr>
          <p:cNvPr id="55" name="Group 54">
            <a:extLst>
              <a:ext uri="{FF2B5EF4-FFF2-40B4-BE49-F238E27FC236}">
                <a16:creationId xmlns:a16="http://schemas.microsoft.com/office/drawing/2014/main" id="{2316DDE4-EA94-4BD9-AE9C-4E15909DED9E}"/>
              </a:ext>
            </a:extLst>
          </p:cNvPr>
          <p:cNvGrpSpPr/>
          <p:nvPr/>
        </p:nvGrpSpPr>
        <p:grpSpPr>
          <a:xfrm>
            <a:off x="7155239" y="1830203"/>
            <a:ext cx="584019" cy="866358"/>
            <a:chOff x="7153456" y="1918948"/>
            <a:chExt cx="449369" cy="666614"/>
          </a:xfrm>
        </p:grpSpPr>
        <p:grpSp>
          <p:nvGrpSpPr>
            <p:cNvPr id="47" name="Group 46" descr="storage">
              <a:extLst>
                <a:ext uri="{FF2B5EF4-FFF2-40B4-BE49-F238E27FC236}">
                  <a16:creationId xmlns:a16="http://schemas.microsoft.com/office/drawing/2014/main" id="{40750C0B-A960-4AF7-817A-5F7FD361AEBA}"/>
                </a:ext>
              </a:extLst>
            </p:cNvPr>
            <p:cNvGrpSpPr>
              <a:grpSpLocks noChangeAspect="1"/>
            </p:cNvGrpSpPr>
            <p:nvPr/>
          </p:nvGrpSpPr>
          <p:grpSpPr>
            <a:xfrm>
              <a:off x="7153456" y="2096747"/>
              <a:ext cx="449369" cy="488815"/>
              <a:chOff x="4501240" y="2176494"/>
              <a:chExt cx="344605" cy="374856"/>
            </a:xfrm>
          </p:grpSpPr>
          <p:sp>
            <p:nvSpPr>
              <p:cNvPr id="48" name="Freeform 5">
                <a:extLst>
                  <a:ext uri="{FF2B5EF4-FFF2-40B4-BE49-F238E27FC236}">
                    <a16:creationId xmlns:a16="http://schemas.microsoft.com/office/drawing/2014/main" id="{0C063411-3F48-4515-8166-9585EB300F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49" name="Freeform 6">
                <a:extLst>
                  <a:ext uri="{FF2B5EF4-FFF2-40B4-BE49-F238E27FC236}">
                    <a16:creationId xmlns:a16="http://schemas.microsoft.com/office/drawing/2014/main" id="{F836A62E-A87E-460F-8C27-9A300A2556CE}"/>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0" name="Freeform 7">
                <a:extLst>
                  <a:ext uri="{FF2B5EF4-FFF2-40B4-BE49-F238E27FC236}">
                    <a16:creationId xmlns:a16="http://schemas.microsoft.com/office/drawing/2014/main" id="{F063CAA4-9BD7-48BE-B8DA-DCF9DDC475D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1" name="Freeform 8">
                <a:extLst>
                  <a:ext uri="{FF2B5EF4-FFF2-40B4-BE49-F238E27FC236}">
                    <a16:creationId xmlns:a16="http://schemas.microsoft.com/office/drawing/2014/main" id="{56702F32-81D9-4B35-B08E-2D4E6399827B}"/>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54" name="Freeform 11">
              <a:extLst>
                <a:ext uri="{FF2B5EF4-FFF2-40B4-BE49-F238E27FC236}">
                  <a16:creationId xmlns:a16="http://schemas.microsoft.com/office/drawing/2014/main" id="{2DFE7DF6-467D-46D5-8CB7-10FD8F47F035}"/>
                </a:ext>
              </a:extLst>
            </p:cNvPr>
            <p:cNvSpPr>
              <a:spLocks/>
            </p:cNvSpPr>
            <p:nvPr/>
          </p:nvSpPr>
          <p:spPr bwMode="auto">
            <a:xfrm>
              <a:off x="7274953" y="1918948"/>
              <a:ext cx="292100" cy="238125"/>
            </a:xfrm>
            <a:custGeom>
              <a:avLst/>
              <a:gdLst>
                <a:gd name="T0" fmla="*/ 37 w 103"/>
                <a:gd name="T1" fmla="*/ 84 h 84"/>
                <a:gd name="T2" fmla="*/ 36 w 103"/>
                <a:gd name="T3" fmla="*/ 83 h 84"/>
                <a:gd name="T4" fmla="*/ 0 w 103"/>
                <a:gd name="T5" fmla="*/ 47 h 84"/>
                <a:gd name="T6" fmla="*/ 0 w 103"/>
                <a:gd name="T7" fmla="*/ 45 h 84"/>
                <a:gd name="T8" fmla="*/ 15 w 103"/>
                <a:gd name="T9" fmla="*/ 29 h 84"/>
                <a:gd name="T10" fmla="*/ 17 w 103"/>
                <a:gd name="T11" fmla="*/ 28 h 84"/>
                <a:gd name="T12" fmla="*/ 18 w 103"/>
                <a:gd name="T13" fmla="*/ 29 h 84"/>
                <a:gd name="T14" fmla="*/ 37 w 103"/>
                <a:gd name="T15" fmla="*/ 48 h 84"/>
                <a:gd name="T16" fmla="*/ 85 w 103"/>
                <a:gd name="T17" fmla="*/ 0 h 84"/>
                <a:gd name="T18" fmla="*/ 87 w 103"/>
                <a:gd name="T19" fmla="*/ 0 h 84"/>
                <a:gd name="T20" fmla="*/ 103 w 103"/>
                <a:gd name="T21" fmla="*/ 16 h 84"/>
                <a:gd name="T22" fmla="*/ 103 w 103"/>
                <a:gd name="T23" fmla="*/ 17 h 84"/>
                <a:gd name="T24" fmla="*/ 103 w 103"/>
                <a:gd name="T25" fmla="*/ 18 h 84"/>
                <a:gd name="T26" fmla="*/ 38 w 103"/>
                <a:gd name="T27" fmla="*/ 83 h 84"/>
                <a:gd name="T28" fmla="*/ 37 w 103"/>
                <a:gd name="T2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84">
                  <a:moveTo>
                    <a:pt x="37" y="84"/>
                  </a:moveTo>
                  <a:cubicBezTo>
                    <a:pt x="36" y="84"/>
                    <a:pt x="36" y="84"/>
                    <a:pt x="36" y="83"/>
                  </a:cubicBezTo>
                  <a:cubicBezTo>
                    <a:pt x="0" y="47"/>
                    <a:pt x="0" y="47"/>
                    <a:pt x="0" y="47"/>
                  </a:cubicBezTo>
                  <a:cubicBezTo>
                    <a:pt x="0" y="47"/>
                    <a:pt x="0" y="46"/>
                    <a:pt x="0" y="45"/>
                  </a:cubicBezTo>
                  <a:cubicBezTo>
                    <a:pt x="15" y="29"/>
                    <a:pt x="15" y="29"/>
                    <a:pt x="15" y="29"/>
                  </a:cubicBezTo>
                  <a:cubicBezTo>
                    <a:pt x="16" y="28"/>
                    <a:pt x="16" y="28"/>
                    <a:pt x="17" y="28"/>
                  </a:cubicBezTo>
                  <a:cubicBezTo>
                    <a:pt x="17" y="28"/>
                    <a:pt x="17" y="28"/>
                    <a:pt x="18" y="29"/>
                  </a:cubicBezTo>
                  <a:cubicBezTo>
                    <a:pt x="37" y="48"/>
                    <a:pt x="37" y="48"/>
                    <a:pt x="37" y="48"/>
                  </a:cubicBezTo>
                  <a:cubicBezTo>
                    <a:pt x="85" y="0"/>
                    <a:pt x="85" y="0"/>
                    <a:pt x="85" y="0"/>
                  </a:cubicBezTo>
                  <a:cubicBezTo>
                    <a:pt x="86" y="0"/>
                    <a:pt x="87" y="0"/>
                    <a:pt x="87" y="0"/>
                  </a:cubicBezTo>
                  <a:cubicBezTo>
                    <a:pt x="103" y="16"/>
                    <a:pt x="103" y="16"/>
                    <a:pt x="103" y="16"/>
                  </a:cubicBezTo>
                  <a:cubicBezTo>
                    <a:pt x="103" y="16"/>
                    <a:pt x="103" y="16"/>
                    <a:pt x="103" y="17"/>
                  </a:cubicBezTo>
                  <a:cubicBezTo>
                    <a:pt x="103" y="17"/>
                    <a:pt x="103" y="18"/>
                    <a:pt x="103" y="18"/>
                  </a:cubicBezTo>
                  <a:cubicBezTo>
                    <a:pt x="38" y="83"/>
                    <a:pt x="38" y="83"/>
                    <a:pt x="38" y="83"/>
                  </a:cubicBezTo>
                  <a:cubicBezTo>
                    <a:pt x="38" y="84"/>
                    <a:pt x="37" y="84"/>
                    <a:pt x="37" y="84"/>
                  </a:cubicBezTo>
                  <a:close/>
                </a:path>
              </a:pathLst>
            </a:custGeom>
            <a:solidFill>
              <a:schemeClr val="accent1"/>
            </a:solidFill>
            <a:ln>
              <a:solidFill>
                <a:schemeClr val="bg1"/>
              </a:solidFill>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56" name="Group 4">
            <a:extLst>
              <a:ext uri="{FF2B5EF4-FFF2-40B4-BE49-F238E27FC236}">
                <a16:creationId xmlns:a16="http://schemas.microsoft.com/office/drawing/2014/main" id="{8C848D18-9DE8-4977-939F-7A8F77771B9C}"/>
              </a:ext>
            </a:extLst>
          </p:cNvPr>
          <p:cNvGrpSpPr>
            <a:grpSpLocks noChangeAspect="1"/>
          </p:cNvGrpSpPr>
          <p:nvPr/>
        </p:nvGrpSpPr>
        <p:grpSpPr bwMode="auto">
          <a:xfrm>
            <a:off x="1155466" y="4199871"/>
            <a:ext cx="1138229" cy="906698"/>
            <a:chOff x="745" y="2671"/>
            <a:chExt cx="703" cy="560"/>
          </a:xfrm>
        </p:grpSpPr>
        <p:sp>
          <p:nvSpPr>
            <p:cNvPr id="57" name="AutoShape 3">
              <a:extLst>
                <a:ext uri="{FF2B5EF4-FFF2-40B4-BE49-F238E27FC236}">
                  <a16:creationId xmlns:a16="http://schemas.microsoft.com/office/drawing/2014/main" id="{2FDB7ED7-7B6F-41A1-A8AC-4A701E82D684}"/>
                </a:ext>
              </a:extLst>
            </p:cNvPr>
            <p:cNvSpPr>
              <a:spLocks noChangeAspect="1" noChangeArrowheads="1" noTextEdit="1"/>
            </p:cNvSpPr>
            <p:nvPr/>
          </p:nvSpPr>
          <p:spPr bwMode="auto">
            <a:xfrm>
              <a:off x="745" y="2671"/>
              <a:ext cx="703" cy="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58" name="Freeform 5">
              <a:extLst>
                <a:ext uri="{FF2B5EF4-FFF2-40B4-BE49-F238E27FC236}">
                  <a16:creationId xmlns:a16="http://schemas.microsoft.com/office/drawing/2014/main" id="{7CF9B964-8916-43D6-B6CE-49909B6CAA72}"/>
                </a:ext>
              </a:extLst>
            </p:cNvPr>
            <p:cNvSpPr>
              <a:spLocks/>
            </p:cNvSpPr>
            <p:nvPr/>
          </p:nvSpPr>
          <p:spPr bwMode="auto">
            <a:xfrm>
              <a:off x="824" y="2709"/>
              <a:ext cx="592" cy="383"/>
            </a:xfrm>
            <a:custGeom>
              <a:avLst/>
              <a:gdLst>
                <a:gd name="T0" fmla="*/ 113 w 388"/>
                <a:gd name="T1" fmla="*/ 251 h 251"/>
                <a:gd name="T2" fmla="*/ 66 w 388"/>
                <a:gd name="T3" fmla="*/ 251 h 251"/>
                <a:gd name="T4" fmla="*/ 0 w 388"/>
                <a:gd name="T5" fmla="*/ 185 h 251"/>
                <a:gd name="T6" fmla="*/ 66 w 388"/>
                <a:gd name="T7" fmla="*/ 119 h 251"/>
                <a:gd name="T8" fmla="*/ 72 w 388"/>
                <a:gd name="T9" fmla="*/ 119 h 251"/>
                <a:gd name="T10" fmla="*/ 72 w 388"/>
                <a:gd name="T11" fmla="*/ 115 h 251"/>
                <a:gd name="T12" fmla="*/ 186 w 388"/>
                <a:gd name="T13" fmla="*/ 0 h 251"/>
                <a:gd name="T14" fmla="*/ 295 w 388"/>
                <a:gd name="T15" fmla="*/ 82 h 251"/>
                <a:gd name="T16" fmla="*/ 303 w 388"/>
                <a:gd name="T17" fmla="*/ 81 h 251"/>
                <a:gd name="T18" fmla="*/ 388 w 388"/>
                <a:gd name="T19" fmla="*/ 166 h 251"/>
                <a:gd name="T20" fmla="*/ 314 w 388"/>
                <a:gd name="T21"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51">
                  <a:moveTo>
                    <a:pt x="113" y="251"/>
                  </a:moveTo>
                  <a:cubicBezTo>
                    <a:pt x="66" y="251"/>
                    <a:pt x="66" y="251"/>
                    <a:pt x="66" y="251"/>
                  </a:cubicBezTo>
                  <a:cubicBezTo>
                    <a:pt x="30" y="251"/>
                    <a:pt x="0" y="221"/>
                    <a:pt x="0" y="185"/>
                  </a:cubicBezTo>
                  <a:cubicBezTo>
                    <a:pt x="0" y="148"/>
                    <a:pt x="30" y="119"/>
                    <a:pt x="66" y="119"/>
                  </a:cubicBezTo>
                  <a:cubicBezTo>
                    <a:pt x="68" y="119"/>
                    <a:pt x="70" y="119"/>
                    <a:pt x="72" y="119"/>
                  </a:cubicBezTo>
                  <a:cubicBezTo>
                    <a:pt x="72" y="118"/>
                    <a:pt x="72" y="116"/>
                    <a:pt x="72" y="115"/>
                  </a:cubicBezTo>
                  <a:cubicBezTo>
                    <a:pt x="72" y="51"/>
                    <a:pt x="123" y="0"/>
                    <a:pt x="186" y="0"/>
                  </a:cubicBezTo>
                  <a:cubicBezTo>
                    <a:pt x="238" y="0"/>
                    <a:pt x="281" y="35"/>
                    <a:pt x="295" y="82"/>
                  </a:cubicBezTo>
                  <a:cubicBezTo>
                    <a:pt x="298" y="81"/>
                    <a:pt x="301" y="81"/>
                    <a:pt x="303" y="81"/>
                  </a:cubicBezTo>
                  <a:cubicBezTo>
                    <a:pt x="350" y="81"/>
                    <a:pt x="388" y="119"/>
                    <a:pt x="388" y="166"/>
                  </a:cubicBezTo>
                  <a:cubicBezTo>
                    <a:pt x="388" y="209"/>
                    <a:pt x="356" y="244"/>
                    <a:pt x="314" y="250"/>
                  </a:cubicBezTo>
                </a:path>
              </a:pathLst>
            </a:custGeom>
            <a:solidFill>
              <a:srgbClr val="50E6FF"/>
            </a:solidFill>
            <a:ln w="22225" cap="rnd">
              <a:no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59" name="Freeform 6">
              <a:extLst>
                <a:ext uri="{FF2B5EF4-FFF2-40B4-BE49-F238E27FC236}">
                  <a16:creationId xmlns:a16="http://schemas.microsoft.com/office/drawing/2014/main" id="{26321A11-2514-4405-8591-7F90B3E9687A}"/>
                </a:ext>
              </a:extLst>
            </p:cNvPr>
            <p:cNvSpPr>
              <a:spLocks/>
            </p:cNvSpPr>
            <p:nvPr/>
          </p:nvSpPr>
          <p:spPr bwMode="auto">
            <a:xfrm>
              <a:off x="963" y="2943"/>
              <a:ext cx="347" cy="279"/>
            </a:xfrm>
            <a:custGeom>
              <a:avLst/>
              <a:gdLst>
                <a:gd name="T0" fmla="*/ 193 w 195"/>
                <a:gd name="T1" fmla="*/ 157 h 157"/>
                <a:gd name="T2" fmla="*/ 2 w 195"/>
                <a:gd name="T3" fmla="*/ 157 h 157"/>
                <a:gd name="T4" fmla="*/ 0 w 195"/>
                <a:gd name="T5" fmla="*/ 155 h 157"/>
                <a:gd name="T6" fmla="*/ 0 w 195"/>
                <a:gd name="T7" fmla="*/ 2 h 157"/>
                <a:gd name="T8" fmla="*/ 2 w 195"/>
                <a:gd name="T9" fmla="*/ 0 h 157"/>
                <a:gd name="T10" fmla="*/ 193 w 195"/>
                <a:gd name="T11" fmla="*/ 0 h 157"/>
                <a:gd name="T12" fmla="*/ 195 w 195"/>
                <a:gd name="T13" fmla="*/ 2 h 157"/>
                <a:gd name="T14" fmla="*/ 195 w 195"/>
                <a:gd name="T15" fmla="*/ 155 h 157"/>
                <a:gd name="T16" fmla="*/ 193 w 195"/>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57">
                  <a:moveTo>
                    <a:pt x="193" y="157"/>
                  </a:moveTo>
                  <a:cubicBezTo>
                    <a:pt x="2" y="157"/>
                    <a:pt x="2" y="157"/>
                    <a:pt x="2" y="157"/>
                  </a:cubicBezTo>
                  <a:cubicBezTo>
                    <a:pt x="1" y="157"/>
                    <a:pt x="0" y="156"/>
                    <a:pt x="0" y="155"/>
                  </a:cubicBezTo>
                  <a:cubicBezTo>
                    <a:pt x="0" y="2"/>
                    <a:pt x="0" y="2"/>
                    <a:pt x="0" y="2"/>
                  </a:cubicBezTo>
                  <a:cubicBezTo>
                    <a:pt x="0" y="1"/>
                    <a:pt x="1" y="0"/>
                    <a:pt x="2" y="0"/>
                  </a:cubicBezTo>
                  <a:cubicBezTo>
                    <a:pt x="193" y="0"/>
                    <a:pt x="193" y="0"/>
                    <a:pt x="193" y="0"/>
                  </a:cubicBezTo>
                  <a:cubicBezTo>
                    <a:pt x="194" y="0"/>
                    <a:pt x="195" y="1"/>
                    <a:pt x="195" y="2"/>
                  </a:cubicBezTo>
                  <a:cubicBezTo>
                    <a:pt x="195" y="155"/>
                    <a:pt x="195" y="155"/>
                    <a:pt x="195" y="155"/>
                  </a:cubicBezTo>
                  <a:cubicBezTo>
                    <a:pt x="195" y="156"/>
                    <a:pt x="194" y="157"/>
                    <a:pt x="193" y="157"/>
                  </a:cubicBezTo>
                  <a:close/>
                </a:path>
              </a:pathLst>
            </a:custGeom>
            <a:solidFill>
              <a:srgbClr val="FFFFFF"/>
            </a:solidFill>
            <a:ln w="22225" cap="flat">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0" name="Line 7">
              <a:extLst>
                <a:ext uri="{FF2B5EF4-FFF2-40B4-BE49-F238E27FC236}">
                  <a16:creationId xmlns:a16="http://schemas.microsoft.com/office/drawing/2014/main" id="{4A27394F-49E8-4547-94CF-E5E7F05781E1}"/>
                </a:ext>
              </a:extLst>
            </p:cNvPr>
            <p:cNvSpPr>
              <a:spLocks noChangeShapeType="1"/>
            </p:cNvSpPr>
            <p:nvPr/>
          </p:nvSpPr>
          <p:spPr bwMode="auto">
            <a:xfrm>
              <a:off x="963" y="3012"/>
              <a:ext cx="347" cy="0"/>
            </a:xfrm>
            <a:prstGeom prst="line">
              <a:avLst/>
            </a:prstGeom>
            <a:noFill/>
            <a:ln w="222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1" name="Freeform 8">
              <a:extLst>
                <a:ext uri="{FF2B5EF4-FFF2-40B4-BE49-F238E27FC236}">
                  <a16:creationId xmlns:a16="http://schemas.microsoft.com/office/drawing/2014/main" id="{FBAFA48E-4AE0-4A4A-BC7A-675C8D9A0D49}"/>
                </a:ext>
              </a:extLst>
            </p:cNvPr>
            <p:cNvSpPr>
              <a:spLocks/>
            </p:cNvSpPr>
            <p:nvPr/>
          </p:nvSpPr>
          <p:spPr bwMode="auto">
            <a:xfrm>
              <a:off x="1079" y="3073"/>
              <a:ext cx="124" cy="94"/>
            </a:xfrm>
            <a:custGeom>
              <a:avLst/>
              <a:gdLst>
                <a:gd name="T0" fmla="*/ 0 w 70"/>
                <a:gd name="T1" fmla="*/ 37 h 53"/>
                <a:gd name="T2" fmla="*/ 15 w 70"/>
                <a:gd name="T3" fmla="*/ 53 h 53"/>
                <a:gd name="T4" fmla="*/ 16 w 70"/>
                <a:gd name="T5" fmla="*/ 53 h 53"/>
                <a:gd name="T6" fmla="*/ 17 w 70"/>
                <a:gd name="T7" fmla="*/ 53 h 53"/>
                <a:gd name="T8" fmla="*/ 35 w 70"/>
                <a:gd name="T9" fmla="*/ 34 h 53"/>
                <a:gd name="T10" fmla="*/ 53 w 70"/>
                <a:gd name="T11" fmla="*/ 53 h 53"/>
                <a:gd name="T12" fmla="*/ 54 w 70"/>
                <a:gd name="T13" fmla="*/ 53 h 53"/>
                <a:gd name="T14" fmla="*/ 55 w 70"/>
                <a:gd name="T15" fmla="*/ 53 h 53"/>
                <a:gd name="T16" fmla="*/ 70 w 70"/>
                <a:gd name="T17" fmla="*/ 37 h 53"/>
                <a:gd name="T18" fmla="*/ 70 w 70"/>
                <a:gd name="T19" fmla="*/ 35 h 53"/>
                <a:gd name="T20" fmla="*/ 36 w 70"/>
                <a:gd name="T21" fmla="*/ 1 h 53"/>
                <a:gd name="T22" fmla="*/ 35 w 70"/>
                <a:gd name="T23" fmla="*/ 0 h 53"/>
                <a:gd name="T24" fmla="*/ 34 w 70"/>
                <a:gd name="T25" fmla="*/ 1 h 53"/>
                <a:gd name="T26" fmla="*/ 0 w 70"/>
                <a:gd name="T27" fmla="*/ 35 h 53"/>
                <a:gd name="T28" fmla="*/ 0 w 70"/>
                <a:gd name="T2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53">
                  <a:moveTo>
                    <a:pt x="0" y="37"/>
                  </a:moveTo>
                  <a:cubicBezTo>
                    <a:pt x="15" y="53"/>
                    <a:pt x="15" y="53"/>
                    <a:pt x="15" y="53"/>
                  </a:cubicBezTo>
                  <a:cubicBezTo>
                    <a:pt x="15" y="53"/>
                    <a:pt x="15" y="53"/>
                    <a:pt x="16" y="53"/>
                  </a:cubicBezTo>
                  <a:cubicBezTo>
                    <a:pt x="16" y="53"/>
                    <a:pt x="17" y="53"/>
                    <a:pt x="17" y="53"/>
                  </a:cubicBezTo>
                  <a:cubicBezTo>
                    <a:pt x="35" y="34"/>
                    <a:pt x="35" y="34"/>
                    <a:pt x="35" y="34"/>
                  </a:cubicBezTo>
                  <a:cubicBezTo>
                    <a:pt x="53" y="53"/>
                    <a:pt x="53" y="53"/>
                    <a:pt x="53" y="53"/>
                  </a:cubicBezTo>
                  <a:cubicBezTo>
                    <a:pt x="53" y="53"/>
                    <a:pt x="54" y="53"/>
                    <a:pt x="54" y="53"/>
                  </a:cubicBezTo>
                  <a:cubicBezTo>
                    <a:pt x="55" y="53"/>
                    <a:pt x="55" y="53"/>
                    <a:pt x="55" y="53"/>
                  </a:cubicBezTo>
                  <a:cubicBezTo>
                    <a:pt x="70" y="37"/>
                    <a:pt x="70" y="37"/>
                    <a:pt x="70" y="37"/>
                  </a:cubicBezTo>
                  <a:cubicBezTo>
                    <a:pt x="70" y="36"/>
                    <a:pt x="70" y="35"/>
                    <a:pt x="70" y="35"/>
                  </a:cubicBezTo>
                  <a:cubicBezTo>
                    <a:pt x="36" y="1"/>
                    <a:pt x="36" y="1"/>
                    <a:pt x="36" y="1"/>
                  </a:cubicBezTo>
                  <a:cubicBezTo>
                    <a:pt x="36" y="0"/>
                    <a:pt x="35" y="0"/>
                    <a:pt x="35" y="0"/>
                  </a:cubicBezTo>
                  <a:cubicBezTo>
                    <a:pt x="35" y="0"/>
                    <a:pt x="34" y="0"/>
                    <a:pt x="34" y="1"/>
                  </a:cubicBezTo>
                  <a:cubicBezTo>
                    <a:pt x="0" y="35"/>
                    <a:pt x="0" y="35"/>
                    <a:pt x="0" y="35"/>
                  </a:cubicBezTo>
                  <a:cubicBezTo>
                    <a:pt x="0" y="35"/>
                    <a:pt x="0" y="36"/>
                    <a:pt x="0" y="37"/>
                  </a:cubicBezTo>
                  <a:close/>
                </a:path>
              </a:pathLst>
            </a:custGeom>
            <a:solidFill>
              <a:srgbClr val="23AA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2" name="Oval 9">
              <a:extLst>
                <a:ext uri="{FF2B5EF4-FFF2-40B4-BE49-F238E27FC236}">
                  <a16:creationId xmlns:a16="http://schemas.microsoft.com/office/drawing/2014/main" id="{BFE03987-6F27-4276-A7DC-9CBEC4BF55BF}"/>
                </a:ext>
              </a:extLst>
            </p:cNvPr>
            <p:cNvSpPr>
              <a:spLocks noChangeArrowheads="1"/>
            </p:cNvSpPr>
            <p:nvPr/>
          </p:nvSpPr>
          <p:spPr bwMode="auto">
            <a:xfrm>
              <a:off x="1187" y="2968"/>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3" name="Oval 10">
              <a:extLst>
                <a:ext uri="{FF2B5EF4-FFF2-40B4-BE49-F238E27FC236}">
                  <a16:creationId xmlns:a16="http://schemas.microsoft.com/office/drawing/2014/main" id="{E00E52F3-0359-4749-97EA-13B58407AC72}"/>
                </a:ext>
              </a:extLst>
            </p:cNvPr>
            <p:cNvSpPr>
              <a:spLocks noChangeArrowheads="1"/>
            </p:cNvSpPr>
            <p:nvPr/>
          </p:nvSpPr>
          <p:spPr bwMode="auto">
            <a:xfrm>
              <a:off x="1224" y="2968"/>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4" name="Oval 11">
              <a:extLst>
                <a:ext uri="{FF2B5EF4-FFF2-40B4-BE49-F238E27FC236}">
                  <a16:creationId xmlns:a16="http://schemas.microsoft.com/office/drawing/2014/main" id="{DB6081D9-D065-470B-A7DF-C8736B6ABB4F}"/>
                </a:ext>
              </a:extLst>
            </p:cNvPr>
            <p:cNvSpPr>
              <a:spLocks noChangeArrowheads="1"/>
            </p:cNvSpPr>
            <p:nvPr/>
          </p:nvSpPr>
          <p:spPr bwMode="auto">
            <a:xfrm>
              <a:off x="1260" y="2968"/>
              <a:ext cx="21"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65" name="Group 4">
            <a:extLst>
              <a:ext uri="{FF2B5EF4-FFF2-40B4-BE49-F238E27FC236}">
                <a16:creationId xmlns:a16="http://schemas.microsoft.com/office/drawing/2014/main" id="{25576AB6-5A5E-4D3E-83EC-8A075417850C}"/>
              </a:ext>
            </a:extLst>
          </p:cNvPr>
          <p:cNvGrpSpPr>
            <a:grpSpLocks noChangeAspect="1"/>
          </p:cNvGrpSpPr>
          <p:nvPr/>
        </p:nvGrpSpPr>
        <p:grpSpPr bwMode="auto">
          <a:xfrm>
            <a:off x="6875904" y="4199871"/>
            <a:ext cx="1138229" cy="906698"/>
            <a:chOff x="745" y="2671"/>
            <a:chExt cx="703" cy="560"/>
          </a:xfrm>
        </p:grpSpPr>
        <p:sp>
          <p:nvSpPr>
            <p:cNvPr id="66" name="AutoShape 3">
              <a:extLst>
                <a:ext uri="{FF2B5EF4-FFF2-40B4-BE49-F238E27FC236}">
                  <a16:creationId xmlns:a16="http://schemas.microsoft.com/office/drawing/2014/main" id="{29D7E65A-0E37-4B2A-97F8-63ED2F898E8F}"/>
                </a:ext>
              </a:extLst>
            </p:cNvPr>
            <p:cNvSpPr>
              <a:spLocks noChangeAspect="1" noChangeArrowheads="1" noTextEdit="1"/>
            </p:cNvSpPr>
            <p:nvPr/>
          </p:nvSpPr>
          <p:spPr bwMode="auto">
            <a:xfrm>
              <a:off x="745" y="2671"/>
              <a:ext cx="703" cy="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7" name="Freeform 5">
              <a:extLst>
                <a:ext uri="{FF2B5EF4-FFF2-40B4-BE49-F238E27FC236}">
                  <a16:creationId xmlns:a16="http://schemas.microsoft.com/office/drawing/2014/main" id="{BD38202D-8057-4EC4-8086-D25395162F1A}"/>
                </a:ext>
              </a:extLst>
            </p:cNvPr>
            <p:cNvSpPr>
              <a:spLocks/>
            </p:cNvSpPr>
            <p:nvPr/>
          </p:nvSpPr>
          <p:spPr bwMode="auto">
            <a:xfrm>
              <a:off x="824" y="2709"/>
              <a:ext cx="592" cy="383"/>
            </a:xfrm>
            <a:custGeom>
              <a:avLst/>
              <a:gdLst>
                <a:gd name="T0" fmla="*/ 113 w 388"/>
                <a:gd name="T1" fmla="*/ 251 h 251"/>
                <a:gd name="T2" fmla="*/ 66 w 388"/>
                <a:gd name="T3" fmla="*/ 251 h 251"/>
                <a:gd name="T4" fmla="*/ 0 w 388"/>
                <a:gd name="T5" fmla="*/ 185 h 251"/>
                <a:gd name="T6" fmla="*/ 66 w 388"/>
                <a:gd name="T7" fmla="*/ 119 h 251"/>
                <a:gd name="T8" fmla="*/ 72 w 388"/>
                <a:gd name="T9" fmla="*/ 119 h 251"/>
                <a:gd name="T10" fmla="*/ 72 w 388"/>
                <a:gd name="T11" fmla="*/ 115 h 251"/>
                <a:gd name="T12" fmla="*/ 186 w 388"/>
                <a:gd name="T13" fmla="*/ 0 h 251"/>
                <a:gd name="T14" fmla="*/ 295 w 388"/>
                <a:gd name="T15" fmla="*/ 82 h 251"/>
                <a:gd name="T16" fmla="*/ 303 w 388"/>
                <a:gd name="T17" fmla="*/ 81 h 251"/>
                <a:gd name="T18" fmla="*/ 388 w 388"/>
                <a:gd name="T19" fmla="*/ 166 h 251"/>
                <a:gd name="T20" fmla="*/ 314 w 388"/>
                <a:gd name="T21"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51">
                  <a:moveTo>
                    <a:pt x="113" y="251"/>
                  </a:moveTo>
                  <a:cubicBezTo>
                    <a:pt x="66" y="251"/>
                    <a:pt x="66" y="251"/>
                    <a:pt x="66" y="251"/>
                  </a:cubicBezTo>
                  <a:cubicBezTo>
                    <a:pt x="30" y="251"/>
                    <a:pt x="0" y="221"/>
                    <a:pt x="0" y="185"/>
                  </a:cubicBezTo>
                  <a:cubicBezTo>
                    <a:pt x="0" y="148"/>
                    <a:pt x="30" y="119"/>
                    <a:pt x="66" y="119"/>
                  </a:cubicBezTo>
                  <a:cubicBezTo>
                    <a:pt x="68" y="119"/>
                    <a:pt x="70" y="119"/>
                    <a:pt x="72" y="119"/>
                  </a:cubicBezTo>
                  <a:cubicBezTo>
                    <a:pt x="72" y="118"/>
                    <a:pt x="72" y="116"/>
                    <a:pt x="72" y="115"/>
                  </a:cubicBezTo>
                  <a:cubicBezTo>
                    <a:pt x="72" y="51"/>
                    <a:pt x="123" y="0"/>
                    <a:pt x="186" y="0"/>
                  </a:cubicBezTo>
                  <a:cubicBezTo>
                    <a:pt x="238" y="0"/>
                    <a:pt x="281" y="35"/>
                    <a:pt x="295" y="82"/>
                  </a:cubicBezTo>
                  <a:cubicBezTo>
                    <a:pt x="298" y="81"/>
                    <a:pt x="301" y="81"/>
                    <a:pt x="303" y="81"/>
                  </a:cubicBezTo>
                  <a:cubicBezTo>
                    <a:pt x="350" y="81"/>
                    <a:pt x="388" y="119"/>
                    <a:pt x="388" y="166"/>
                  </a:cubicBezTo>
                  <a:cubicBezTo>
                    <a:pt x="388" y="209"/>
                    <a:pt x="356" y="244"/>
                    <a:pt x="314" y="250"/>
                  </a:cubicBezTo>
                </a:path>
              </a:pathLst>
            </a:custGeom>
            <a:solidFill>
              <a:srgbClr val="50E6FF"/>
            </a:solidFill>
            <a:ln w="22225" cap="rnd">
              <a:no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8" name="Freeform 6">
              <a:extLst>
                <a:ext uri="{FF2B5EF4-FFF2-40B4-BE49-F238E27FC236}">
                  <a16:creationId xmlns:a16="http://schemas.microsoft.com/office/drawing/2014/main" id="{484BC504-CB4F-43C7-8E0B-D8FC9DC25611}"/>
                </a:ext>
              </a:extLst>
            </p:cNvPr>
            <p:cNvSpPr>
              <a:spLocks/>
            </p:cNvSpPr>
            <p:nvPr/>
          </p:nvSpPr>
          <p:spPr bwMode="auto">
            <a:xfrm>
              <a:off x="963" y="2943"/>
              <a:ext cx="347" cy="279"/>
            </a:xfrm>
            <a:custGeom>
              <a:avLst/>
              <a:gdLst>
                <a:gd name="T0" fmla="*/ 193 w 195"/>
                <a:gd name="T1" fmla="*/ 157 h 157"/>
                <a:gd name="T2" fmla="*/ 2 w 195"/>
                <a:gd name="T3" fmla="*/ 157 h 157"/>
                <a:gd name="T4" fmla="*/ 0 w 195"/>
                <a:gd name="T5" fmla="*/ 155 h 157"/>
                <a:gd name="T6" fmla="*/ 0 w 195"/>
                <a:gd name="T7" fmla="*/ 2 h 157"/>
                <a:gd name="T8" fmla="*/ 2 w 195"/>
                <a:gd name="T9" fmla="*/ 0 h 157"/>
                <a:gd name="T10" fmla="*/ 193 w 195"/>
                <a:gd name="T11" fmla="*/ 0 h 157"/>
                <a:gd name="T12" fmla="*/ 195 w 195"/>
                <a:gd name="T13" fmla="*/ 2 h 157"/>
                <a:gd name="T14" fmla="*/ 195 w 195"/>
                <a:gd name="T15" fmla="*/ 155 h 157"/>
                <a:gd name="T16" fmla="*/ 193 w 195"/>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57">
                  <a:moveTo>
                    <a:pt x="193" y="157"/>
                  </a:moveTo>
                  <a:cubicBezTo>
                    <a:pt x="2" y="157"/>
                    <a:pt x="2" y="157"/>
                    <a:pt x="2" y="157"/>
                  </a:cubicBezTo>
                  <a:cubicBezTo>
                    <a:pt x="1" y="157"/>
                    <a:pt x="0" y="156"/>
                    <a:pt x="0" y="155"/>
                  </a:cubicBezTo>
                  <a:cubicBezTo>
                    <a:pt x="0" y="2"/>
                    <a:pt x="0" y="2"/>
                    <a:pt x="0" y="2"/>
                  </a:cubicBezTo>
                  <a:cubicBezTo>
                    <a:pt x="0" y="1"/>
                    <a:pt x="1" y="0"/>
                    <a:pt x="2" y="0"/>
                  </a:cubicBezTo>
                  <a:cubicBezTo>
                    <a:pt x="193" y="0"/>
                    <a:pt x="193" y="0"/>
                    <a:pt x="193" y="0"/>
                  </a:cubicBezTo>
                  <a:cubicBezTo>
                    <a:pt x="194" y="0"/>
                    <a:pt x="195" y="1"/>
                    <a:pt x="195" y="2"/>
                  </a:cubicBezTo>
                  <a:cubicBezTo>
                    <a:pt x="195" y="155"/>
                    <a:pt x="195" y="155"/>
                    <a:pt x="195" y="155"/>
                  </a:cubicBezTo>
                  <a:cubicBezTo>
                    <a:pt x="195" y="156"/>
                    <a:pt x="194" y="157"/>
                    <a:pt x="193" y="157"/>
                  </a:cubicBezTo>
                  <a:close/>
                </a:path>
              </a:pathLst>
            </a:custGeom>
            <a:solidFill>
              <a:srgbClr val="FFFFFF"/>
            </a:solidFill>
            <a:ln w="22225" cap="flat">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9" name="Line 7">
              <a:extLst>
                <a:ext uri="{FF2B5EF4-FFF2-40B4-BE49-F238E27FC236}">
                  <a16:creationId xmlns:a16="http://schemas.microsoft.com/office/drawing/2014/main" id="{678B4A71-D4BA-4A0E-9653-A0D70D4BBAC7}"/>
                </a:ext>
              </a:extLst>
            </p:cNvPr>
            <p:cNvSpPr>
              <a:spLocks noChangeShapeType="1"/>
            </p:cNvSpPr>
            <p:nvPr/>
          </p:nvSpPr>
          <p:spPr bwMode="auto">
            <a:xfrm>
              <a:off x="963" y="3012"/>
              <a:ext cx="347" cy="0"/>
            </a:xfrm>
            <a:prstGeom prst="line">
              <a:avLst/>
            </a:prstGeom>
            <a:noFill/>
            <a:ln w="222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0" name="Freeform 8">
              <a:extLst>
                <a:ext uri="{FF2B5EF4-FFF2-40B4-BE49-F238E27FC236}">
                  <a16:creationId xmlns:a16="http://schemas.microsoft.com/office/drawing/2014/main" id="{272140C1-A9B2-400A-B08F-EC231598EA81}"/>
                </a:ext>
              </a:extLst>
            </p:cNvPr>
            <p:cNvSpPr>
              <a:spLocks/>
            </p:cNvSpPr>
            <p:nvPr/>
          </p:nvSpPr>
          <p:spPr bwMode="auto">
            <a:xfrm>
              <a:off x="1079" y="3073"/>
              <a:ext cx="124" cy="94"/>
            </a:xfrm>
            <a:custGeom>
              <a:avLst/>
              <a:gdLst>
                <a:gd name="T0" fmla="*/ 0 w 70"/>
                <a:gd name="T1" fmla="*/ 37 h 53"/>
                <a:gd name="T2" fmla="*/ 15 w 70"/>
                <a:gd name="T3" fmla="*/ 53 h 53"/>
                <a:gd name="T4" fmla="*/ 16 w 70"/>
                <a:gd name="T5" fmla="*/ 53 h 53"/>
                <a:gd name="T6" fmla="*/ 17 w 70"/>
                <a:gd name="T7" fmla="*/ 53 h 53"/>
                <a:gd name="T8" fmla="*/ 35 w 70"/>
                <a:gd name="T9" fmla="*/ 34 h 53"/>
                <a:gd name="T10" fmla="*/ 53 w 70"/>
                <a:gd name="T11" fmla="*/ 53 h 53"/>
                <a:gd name="T12" fmla="*/ 54 w 70"/>
                <a:gd name="T13" fmla="*/ 53 h 53"/>
                <a:gd name="T14" fmla="*/ 55 w 70"/>
                <a:gd name="T15" fmla="*/ 53 h 53"/>
                <a:gd name="T16" fmla="*/ 70 w 70"/>
                <a:gd name="T17" fmla="*/ 37 h 53"/>
                <a:gd name="T18" fmla="*/ 70 w 70"/>
                <a:gd name="T19" fmla="*/ 35 h 53"/>
                <a:gd name="T20" fmla="*/ 36 w 70"/>
                <a:gd name="T21" fmla="*/ 1 h 53"/>
                <a:gd name="T22" fmla="*/ 35 w 70"/>
                <a:gd name="T23" fmla="*/ 0 h 53"/>
                <a:gd name="T24" fmla="*/ 34 w 70"/>
                <a:gd name="T25" fmla="*/ 1 h 53"/>
                <a:gd name="T26" fmla="*/ 0 w 70"/>
                <a:gd name="T27" fmla="*/ 35 h 53"/>
                <a:gd name="T28" fmla="*/ 0 w 70"/>
                <a:gd name="T2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53">
                  <a:moveTo>
                    <a:pt x="0" y="37"/>
                  </a:moveTo>
                  <a:cubicBezTo>
                    <a:pt x="15" y="53"/>
                    <a:pt x="15" y="53"/>
                    <a:pt x="15" y="53"/>
                  </a:cubicBezTo>
                  <a:cubicBezTo>
                    <a:pt x="15" y="53"/>
                    <a:pt x="15" y="53"/>
                    <a:pt x="16" y="53"/>
                  </a:cubicBezTo>
                  <a:cubicBezTo>
                    <a:pt x="16" y="53"/>
                    <a:pt x="17" y="53"/>
                    <a:pt x="17" y="53"/>
                  </a:cubicBezTo>
                  <a:cubicBezTo>
                    <a:pt x="35" y="34"/>
                    <a:pt x="35" y="34"/>
                    <a:pt x="35" y="34"/>
                  </a:cubicBezTo>
                  <a:cubicBezTo>
                    <a:pt x="53" y="53"/>
                    <a:pt x="53" y="53"/>
                    <a:pt x="53" y="53"/>
                  </a:cubicBezTo>
                  <a:cubicBezTo>
                    <a:pt x="53" y="53"/>
                    <a:pt x="54" y="53"/>
                    <a:pt x="54" y="53"/>
                  </a:cubicBezTo>
                  <a:cubicBezTo>
                    <a:pt x="55" y="53"/>
                    <a:pt x="55" y="53"/>
                    <a:pt x="55" y="53"/>
                  </a:cubicBezTo>
                  <a:cubicBezTo>
                    <a:pt x="70" y="37"/>
                    <a:pt x="70" y="37"/>
                    <a:pt x="70" y="37"/>
                  </a:cubicBezTo>
                  <a:cubicBezTo>
                    <a:pt x="70" y="36"/>
                    <a:pt x="70" y="35"/>
                    <a:pt x="70" y="35"/>
                  </a:cubicBezTo>
                  <a:cubicBezTo>
                    <a:pt x="36" y="1"/>
                    <a:pt x="36" y="1"/>
                    <a:pt x="36" y="1"/>
                  </a:cubicBezTo>
                  <a:cubicBezTo>
                    <a:pt x="36" y="0"/>
                    <a:pt x="35" y="0"/>
                    <a:pt x="35" y="0"/>
                  </a:cubicBezTo>
                  <a:cubicBezTo>
                    <a:pt x="35" y="0"/>
                    <a:pt x="34" y="0"/>
                    <a:pt x="34" y="1"/>
                  </a:cubicBezTo>
                  <a:cubicBezTo>
                    <a:pt x="0" y="35"/>
                    <a:pt x="0" y="35"/>
                    <a:pt x="0" y="35"/>
                  </a:cubicBezTo>
                  <a:cubicBezTo>
                    <a:pt x="0" y="35"/>
                    <a:pt x="0" y="36"/>
                    <a:pt x="0" y="37"/>
                  </a:cubicBezTo>
                  <a:close/>
                </a:path>
              </a:pathLst>
            </a:custGeom>
            <a:solidFill>
              <a:srgbClr val="23AA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1" name="Oval 9">
              <a:extLst>
                <a:ext uri="{FF2B5EF4-FFF2-40B4-BE49-F238E27FC236}">
                  <a16:creationId xmlns:a16="http://schemas.microsoft.com/office/drawing/2014/main" id="{63839F38-EBAC-48F3-97D6-2E13D4E6E819}"/>
                </a:ext>
              </a:extLst>
            </p:cNvPr>
            <p:cNvSpPr>
              <a:spLocks noChangeArrowheads="1"/>
            </p:cNvSpPr>
            <p:nvPr/>
          </p:nvSpPr>
          <p:spPr bwMode="auto">
            <a:xfrm>
              <a:off x="1187" y="2968"/>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2" name="Oval 10">
              <a:extLst>
                <a:ext uri="{FF2B5EF4-FFF2-40B4-BE49-F238E27FC236}">
                  <a16:creationId xmlns:a16="http://schemas.microsoft.com/office/drawing/2014/main" id="{2CA3EE27-8C34-48DE-B97A-3319006635B5}"/>
                </a:ext>
              </a:extLst>
            </p:cNvPr>
            <p:cNvSpPr>
              <a:spLocks noChangeArrowheads="1"/>
            </p:cNvSpPr>
            <p:nvPr/>
          </p:nvSpPr>
          <p:spPr bwMode="auto">
            <a:xfrm>
              <a:off x="1224" y="2968"/>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3" name="Oval 11">
              <a:extLst>
                <a:ext uri="{FF2B5EF4-FFF2-40B4-BE49-F238E27FC236}">
                  <a16:creationId xmlns:a16="http://schemas.microsoft.com/office/drawing/2014/main" id="{5026C947-2C87-4110-869B-88502776CE60}"/>
                </a:ext>
              </a:extLst>
            </p:cNvPr>
            <p:cNvSpPr>
              <a:spLocks noChangeArrowheads="1"/>
            </p:cNvSpPr>
            <p:nvPr/>
          </p:nvSpPr>
          <p:spPr bwMode="auto">
            <a:xfrm>
              <a:off x="1260" y="2968"/>
              <a:ext cx="21"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spTree>
    <p:extLst>
      <p:ext uri="{BB962C8B-B14F-4D97-AF65-F5344CB8AC3E}">
        <p14:creationId xmlns:p14="http://schemas.microsoft.com/office/powerpoint/2010/main" val="25647848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descr="monitor, desktop">
            <a:extLst>
              <a:ext uri="{FF2B5EF4-FFF2-40B4-BE49-F238E27FC236}">
                <a16:creationId xmlns:a16="http://schemas.microsoft.com/office/drawing/2014/main" id="{B133BACB-6A11-4872-BF2B-27A57CD7B620}"/>
              </a:ext>
            </a:extLst>
          </p:cNvPr>
          <p:cNvGrpSpPr/>
          <p:nvPr/>
        </p:nvGrpSpPr>
        <p:grpSpPr>
          <a:xfrm>
            <a:off x="6918121" y="3131500"/>
            <a:ext cx="663493" cy="540718"/>
            <a:chOff x="4233864" y="1827214"/>
            <a:chExt cx="403225" cy="328613"/>
          </a:xfrm>
        </p:grpSpPr>
        <p:sp>
          <p:nvSpPr>
            <p:cNvPr id="95" name="Freeform 53">
              <a:extLst>
                <a:ext uri="{FF2B5EF4-FFF2-40B4-BE49-F238E27FC236}">
                  <a16:creationId xmlns:a16="http://schemas.microsoft.com/office/drawing/2014/main" id="{46EBFDEF-61B3-46D6-AB4A-662B2957049F}"/>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6" name="Freeform 54">
              <a:extLst>
                <a:ext uri="{FF2B5EF4-FFF2-40B4-BE49-F238E27FC236}">
                  <a16:creationId xmlns:a16="http://schemas.microsoft.com/office/drawing/2014/main" id="{5D5EF9D4-858C-4559-8E98-DC9C0C87E9FE}"/>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18" name="Freeform 173">
              <a:extLst>
                <a:ext uri="{FF2B5EF4-FFF2-40B4-BE49-F238E27FC236}">
                  <a16:creationId xmlns:a16="http://schemas.microsoft.com/office/drawing/2014/main" id="{9AA3C2F5-0DD2-4986-9C5A-9DD19F8D9D24}"/>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nvGrpSpPr>
          <p:cNvPr id="88" name="Group 87" descr="monitor, desktop">
            <a:extLst>
              <a:ext uri="{FF2B5EF4-FFF2-40B4-BE49-F238E27FC236}">
                <a16:creationId xmlns:a16="http://schemas.microsoft.com/office/drawing/2014/main" id="{F43D6A50-EEC6-441D-A6FC-FB2D270907BA}"/>
              </a:ext>
            </a:extLst>
          </p:cNvPr>
          <p:cNvGrpSpPr/>
          <p:nvPr/>
        </p:nvGrpSpPr>
        <p:grpSpPr>
          <a:xfrm>
            <a:off x="6913984" y="4104652"/>
            <a:ext cx="663493" cy="540718"/>
            <a:chOff x="4233864" y="1827214"/>
            <a:chExt cx="403225" cy="328613"/>
          </a:xfrm>
        </p:grpSpPr>
        <p:sp>
          <p:nvSpPr>
            <p:cNvPr id="89" name="Freeform 53">
              <a:extLst>
                <a:ext uri="{FF2B5EF4-FFF2-40B4-BE49-F238E27FC236}">
                  <a16:creationId xmlns:a16="http://schemas.microsoft.com/office/drawing/2014/main" id="{9E56F6CD-DC89-4240-8CC2-F3EB2685B60B}"/>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2" name="Freeform 54">
              <a:extLst>
                <a:ext uri="{FF2B5EF4-FFF2-40B4-BE49-F238E27FC236}">
                  <a16:creationId xmlns:a16="http://schemas.microsoft.com/office/drawing/2014/main" id="{00E78FBD-FAE3-46B0-9B7B-64B0920C7AC7}"/>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3" name="Freeform 173">
              <a:extLst>
                <a:ext uri="{FF2B5EF4-FFF2-40B4-BE49-F238E27FC236}">
                  <a16:creationId xmlns:a16="http://schemas.microsoft.com/office/drawing/2014/main" id="{0BA65C86-D17D-48ED-B6ED-15285525A4B8}"/>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48" name="Subtitle 3">
            <a:extLst>
              <a:ext uri="{FF2B5EF4-FFF2-40B4-BE49-F238E27FC236}">
                <a16:creationId xmlns:a16="http://schemas.microsoft.com/office/drawing/2014/main" id="{424703E5-093B-40CD-ACFA-ED806E3DB64F}"/>
              </a:ext>
            </a:extLst>
          </p:cNvPr>
          <p:cNvSpPr txBox="1">
            <a:spLocks/>
          </p:cNvSpPr>
          <p:nvPr/>
        </p:nvSpPr>
        <p:spPr>
          <a:xfrm>
            <a:off x="545754" y="1036706"/>
            <a:ext cx="8910690" cy="5666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pPr>
            <a:r>
              <a:rPr lang="en-US" sz="1836">
                <a:solidFill>
                  <a:srgbClr val="000000"/>
                </a:solidFill>
                <a:latin typeface="Segoe UI" panose="020B0502040204020203" pitchFamily="34" charset="0"/>
              </a:rPr>
              <a:t>Extending Windows Virtual Desktop capabilities to Horizon Cloud </a:t>
            </a:r>
          </a:p>
        </p:txBody>
      </p:sp>
      <p:sp>
        <p:nvSpPr>
          <p:cNvPr id="49" name="TextBox 48">
            <a:extLst>
              <a:ext uri="{FF2B5EF4-FFF2-40B4-BE49-F238E27FC236}">
                <a16:creationId xmlns:a16="http://schemas.microsoft.com/office/drawing/2014/main" id="{7C6D338E-1BD7-476B-ABA3-4143C21AACA4}"/>
              </a:ext>
            </a:extLst>
          </p:cNvPr>
          <p:cNvSpPr txBox="1"/>
          <p:nvPr/>
        </p:nvSpPr>
        <p:spPr>
          <a:xfrm>
            <a:off x="3886796" y="6085750"/>
            <a:ext cx="4833927" cy="384205"/>
          </a:xfrm>
          <a:prstGeom prst="rect">
            <a:avLst/>
          </a:prstGeom>
          <a:noFill/>
        </p:spPr>
        <p:txBody>
          <a:bodyPr wrap="square" lIns="0" tIns="0" rIns="0" bIns="0" rtlCol="0">
            <a:spAutoFit/>
          </a:bodyPr>
          <a:lstStyle/>
          <a:p>
            <a:pPr algn="ctr" defTabSz="1242912" fontAlgn="base">
              <a:spcBef>
                <a:spcPct val="0"/>
              </a:spcBef>
              <a:spcAft>
                <a:spcPct val="0"/>
              </a:spcAft>
              <a:defRPr/>
            </a:pPr>
            <a:r>
              <a:rPr lang="en-US" sz="2448">
                <a:solidFill>
                  <a:srgbClr val="000000"/>
                </a:solidFill>
                <a:latin typeface="Segoe UI "/>
                <a:ea typeface="ＭＳ Ｐゴシック" pitchFamily="34" charset="-128"/>
                <a:cs typeface="Segoe UI Light" panose="020B0502040204020203" pitchFamily="34" charset="0"/>
              </a:rPr>
              <a:t>Windows Virtual Desktop</a:t>
            </a:r>
          </a:p>
        </p:txBody>
      </p:sp>
      <p:sp>
        <p:nvSpPr>
          <p:cNvPr id="50" name="TextBox 49">
            <a:extLst>
              <a:ext uri="{FF2B5EF4-FFF2-40B4-BE49-F238E27FC236}">
                <a16:creationId xmlns:a16="http://schemas.microsoft.com/office/drawing/2014/main" id="{2E790713-B4B7-49D2-ABC3-77159F514228}"/>
              </a:ext>
            </a:extLst>
          </p:cNvPr>
          <p:cNvSpPr txBox="1"/>
          <p:nvPr/>
        </p:nvSpPr>
        <p:spPr>
          <a:xfrm>
            <a:off x="3024622" y="4081769"/>
            <a:ext cx="2819123"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Global brokering with </a:t>
            </a:r>
            <a:br>
              <a:rPr lang="en-US" sz="1632">
                <a:solidFill>
                  <a:srgbClr val="000000"/>
                </a:solidFill>
                <a:latin typeface="Segoe UI "/>
                <a:ea typeface="ＭＳ Ｐゴシック" pitchFamily="34" charset="-128"/>
                <a:cs typeface="Segoe UI Light" panose="020B0502040204020203" pitchFamily="34" charset="0"/>
              </a:rPr>
            </a:br>
            <a:r>
              <a:rPr lang="en-US" sz="1632">
                <a:solidFill>
                  <a:srgbClr val="000000"/>
                </a:solidFill>
                <a:latin typeface="Segoe UI "/>
                <a:ea typeface="ＭＳ Ｐゴシック" pitchFamily="34" charset="-128"/>
                <a:cs typeface="Segoe UI Light" panose="020B0502040204020203" pitchFamily="34" charset="0"/>
              </a:rPr>
              <a:t>cloud-optimized architecture</a:t>
            </a:r>
          </a:p>
        </p:txBody>
      </p:sp>
      <p:sp>
        <p:nvSpPr>
          <p:cNvPr id="51" name="TextBox 50">
            <a:extLst>
              <a:ext uri="{FF2B5EF4-FFF2-40B4-BE49-F238E27FC236}">
                <a16:creationId xmlns:a16="http://schemas.microsoft.com/office/drawing/2014/main" id="{80366160-FFA8-40D7-B793-1E7B41EC8C79}"/>
              </a:ext>
            </a:extLst>
          </p:cNvPr>
          <p:cNvSpPr txBox="1"/>
          <p:nvPr/>
        </p:nvSpPr>
        <p:spPr>
          <a:xfrm>
            <a:off x="7846683" y="3083260"/>
            <a:ext cx="2616470"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Enhanced user environment management</a:t>
            </a:r>
          </a:p>
        </p:txBody>
      </p:sp>
      <p:sp>
        <p:nvSpPr>
          <p:cNvPr id="52" name="TextBox 51">
            <a:extLst>
              <a:ext uri="{FF2B5EF4-FFF2-40B4-BE49-F238E27FC236}">
                <a16:creationId xmlns:a16="http://schemas.microsoft.com/office/drawing/2014/main" id="{EF63E900-3C0F-4723-A36C-AFD003287CA7}"/>
              </a:ext>
            </a:extLst>
          </p:cNvPr>
          <p:cNvSpPr txBox="1"/>
          <p:nvPr/>
        </p:nvSpPr>
        <p:spPr>
          <a:xfrm>
            <a:off x="7846682" y="4081769"/>
            <a:ext cx="2547280"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Flexible desktop options and configurations</a:t>
            </a:r>
          </a:p>
        </p:txBody>
      </p:sp>
      <p:sp>
        <p:nvSpPr>
          <p:cNvPr id="53" name="TextBox 52">
            <a:extLst>
              <a:ext uri="{FF2B5EF4-FFF2-40B4-BE49-F238E27FC236}">
                <a16:creationId xmlns:a16="http://schemas.microsoft.com/office/drawing/2014/main" id="{86F7272D-9FAC-4B61-9E1E-EE2DD2842105}"/>
              </a:ext>
            </a:extLst>
          </p:cNvPr>
          <p:cNvSpPr txBox="1"/>
          <p:nvPr/>
        </p:nvSpPr>
        <p:spPr>
          <a:xfrm>
            <a:off x="3024622" y="3083260"/>
            <a:ext cx="3081937"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Broad endpoint support with enhanced remote experience</a:t>
            </a:r>
          </a:p>
        </p:txBody>
      </p:sp>
      <p:sp>
        <p:nvSpPr>
          <p:cNvPr id="54" name="Freeform 6">
            <a:extLst>
              <a:ext uri="{FF2B5EF4-FFF2-40B4-BE49-F238E27FC236}">
                <a16:creationId xmlns:a16="http://schemas.microsoft.com/office/drawing/2014/main" id="{726C278E-9B3B-43C0-84D7-86261E97510C}"/>
              </a:ext>
            </a:extLst>
          </p:cNvPr>
          <p:cNvSpPr>
            <a:spLocks noChangeAspect="1"/>
          </p:cNvSpPr>
          <p:nvPr/>
        </p:nvSpPr>
        <p:spPr bwMode="auto">
          <a:xfrm>
            <a:off x="5419174" y="1565495"/>
            <a:ext cx="1778923" cy="1153616"/>
          </a:xfrm>
          <a:custGeom>
            <a:avLst/>
            <a:gdLst>
              <a:gd name="T0" fmla="*/ 888 w 1016"/>
              <a:gd name="T1" fmla="*/ 301 h 636"/>
              <a:gd name="T2" fmla="*/ 875 w 1016"/>
              <a:gd name="T3" fmla="*/ 263 h 636"/>
              <a:gd name="T4" fmla="*/ 853 w 1016"/>
              <a:gd name="T5" fmla="*/ 232 h 636"/>
              <a:gd name="T6" fmla="*/ 823 w 1016"/>
              <a:gd name="T7" fmla="*/ 207 h 636"/>
              <a:gd name="T8" fmla="*/ 787 w 1016"/>
              <a:gd name="T9" fmla="*/ 190 h 636"/>
              <a:gd name="T10" fmla="*/ 747 w 1016"/>
              <a:gd name="T11" fmla="*/ 185 h 636"/>
              <a:gd name="T12" fmla="*/ 712 w 1016"/>
              <a:gd name="T13" fmla="*/ 189 h 636"/>
              <a:gd name="T14" fmla="*/ 705 w 1016"/>
              <a:gd name="T15" fmla="*/ 150 h 636"/>
              <a:gd name="T16" fmla="*/ 684 w 1016"/>
              <a:gd name="T17" fmla="*/ 98 h 636"/>
              <a:gd name="T18" fmla="*/ 648 w 1016"/>
              <a:gd name="T19" fmla="*/ 55 h 636"/>
              <a:gd name="T20" fmla="*/ 603 w 1016"/>
              <a:gd name="T21" fmla="*/ 23 h 636"/>
              <a:gd name="T22" fmla="*/ 549 w 1016"/>
              <a:gd name="T23" fmla="*/ 4 h 636"/>
              <a:gd name="T24" fmla="*/ 510 w 1016"/>
              <a:gd name="T25" fmla="*/ 0 h 636"/>
              <a:gd name="T26" fmla="*/ 466 w 1016"/>
              <a:gd name="T27" fmla="*/ 5 h 636"/>
              <a:gd name="T28" fmla="*/ 424 w 1016"/>
              <a:gd name="T29" fmla="*/ 19 h 636"/>
              <a:gd name="T30" fmla="*/ 388 w 1016"/>
              <a:gd name="T31" fmla="*/ 41 h 636"/>
              <a:gd name="T32" fmla="*/ 358 w 1016"/>
              <a:gd name="T33" fmla="*/ 70 h 636"/>
              <a:gd name="T34" fmla="*/ 333 w 1016"/>
              <a:gd name="T35" fmla="*/ 105 h 636"/>
              <a:gd name="T36" fmla="*/ 315 w 1016"/>
              <a:gd name="T37" fmla="*/ 114 h 636"/>
              <a:gd name="T38" fmla="*/ 276 w 1016"/>
              <a:gd name="T39" fmla="*/ 109 h 636"/>
              <a:gd name="T40" fmla="*/ 243 w 1016"/>
              <a:gd name="T41" fmla="*/ 113 h 636"/>
              <a:gd name="T42" fmla="*/ 198 w 1016"/>
              <a:gd name="T43" fmla="*/ 128 h 636"/>
              <a:gd name="T44" fmla="*/ 160 w 1016"/>
              <a:gd name="T45" fmla="*/ 157 h 636"/>
              <a:gd name="T46" fmla="*/ 133 w 1016"/>
              <a:gd name="T47" fmla="*/ 194 h 636"/>
              <a:gd name="T48" fmla="*/ 116 w 1016"/>
              <a:gd name="T49" fmla="*/ 240 h 636"/>
              <a:gd name="T50" fmla="*/ 112 w 1016"/>
              <a:gd name="T51" fmla="*/ 273 h 636"/>
              <a:gd name="T52" fmla="*/ 117 w 1016"/>
              <a:gd name="T53" fmla="*/ 312 h 636"/>
              <a:gd name="T54" fmla="*/ 80 w 1016"/>
              <a:gd name="T55" fmla="*/ 330 h 636"/>
              <a:gd name="T56" fmla="*/ 50 w 1016"/>
              <a:gd name="T57" fmla="*/ 355 h 636"/>
              <a:gd name="T58" fmla="*/ 25 w 1016"/>
              <a:gd name="T59" fmla="*/ 384 h 636"/>
              <a:gd name="T60" fmla="*/ 8 w 1016"/>
              <a:gd name="T61" fmla="*/ 417 h 636"/>
              <a:gd name="T62" fmla="*/ 0 w 1016"/>
              <a:gd name="T63" fmla="*/ 454 h 636"/>
              <a:gd name="T64" fmla="*/ 0 w 1016"/>
              <a:gd name="T65" fmla="*/ 484 h 636"/>
              <a:gd name="T66" fmla="*/ 15 w 1016"/>
              <a:gd name="T67" fmla="*/ 533 h 636"/>
              <a:gd name="T68" fmla="*/ 44 w 1016"/>
              <a:gd name="T69" fmla="*/ 574 h 636"/>
              <a:gd name="T70" fmla="*/ 86 w 1016"/>
              <a:gd name="T71" fmla="*/ 607 h 636"/>
              <a:gd name="T72" fmla="*/ 137 w 1016"/>
              <a:gd name="T73" fmla="*/ 628 h 636"/>
              <a:gd name="T74" fmla="*/ 195 w 1016"/>
              <a:gd name="T75" fmla="*/ 636 h 636"/>
              <a:gd name="T76" fmla="*/ 462 w 1016"/>
              <a:gd name="T77" fmla="*/ 629 h 636"/>
              <a:gd name="T78" fmla="*/ 575 w 1016"/>
              <a:gd name="T79" fmla="*/ 629 h 636"/>
              <a:gd name="T80" fmla="*/ 870 w 1016"/>
              <a:gd name="T81" fmla="*/ 628 h 636"/>
              <a:gd name="T82" fmla="*/ 918 w 1016"/>
              <a:gd name="T83" fmla="*/ 615 h 636"/>
              <a:gd name="T84" fmla="*/ 958 w 1016"/>
              <a:gd name="T85" fmla="*/ 591 h 636"/>
              <a:gd name="T86" fmla="*/ 988 w 1016"/>
              <a:gd name="T87" fmla="*/ 555 h 636"/>
              <a:gd name="T88" fmla="*/ 1009 w 1016"/>
              <a:gd name="T89" fmla="*/ 512 h 636"/>
              <a:gd name="T90" fmla="*/ 1016 w 1016"/>
              <a:gd name="T91" fmla="*/ 465 h 636"/>
              <a:gd name="T92" fmla="*/ 1013 w 1016"/>
              <a:gd name="T93" fmla="*/ 439 h 636"/>
              <a:gd name="T94" fmla="*/ 1001 w 1016"/>
              <a:gd name="T95" fmla="*/ 402 h 636"/>
              <a:gd name="T96" fmla="*/ 980 w 1016"/>
              <a:gd name="T97" fmla="*/ 370 h 636"/>
              <a:gd name="T98" fmla="*/ 951 w 1016"/>
              <a:gd name="T99" fmla="*/ 344 h 636"/>
              <a:gd name="T100" fmla="*/ 917 w 1016"/>
              <a:gd name="T101" fmla="*/ 324 h 636"/>
              <a:gd name="T102" fmla="*/ 890 w 1016"/>
              <a:gd name="T103" fmla="*/ 315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6" h="636">
                <a:moveTo>
                  <a:pt x="890" y="315"/>
                </a:moveTo>
                <a:lnTo>
                  <a:pt x="890" y="315"/>
                </a:lnTo>
                <a:lnTo>
                  <a:pt x="888" y="301"/>
                </a:lnTo>
                <a:lnTo>
                  <a:pt x="885" y="288"/>
                </a:lnTo>
                <a:lnTo>
                  <a:pt x="881" y="276"/>
                </a:lnTo>
                <a:lnTo>
                  <a:pt x="875" y="263"/>
                </a:lnTo>
                <a:lnTo>
                  <a:pt x="868" y="252"/>
                </a:lnTo>
                <a:lnTo>
                  <a:pt x="861" y="241"/>
                </a:lnTo>
                <a:lnTo>
                  <a:pt x="853" y="232"/>
                </a:lnTo>
                <a:lnTo>
                  <a:pt x="843" y="222"/>
                </a:lnTo>
                <a:lnTo>
                  <a:pt x="834" y="214"/>
                </a:lnTo>
                <a:lnTo>
                  <a:pt x="823" y="207"/>
                </a:lnTo>
                <a:lnTo>
                  <a:pt x="811" y="200"/>
                </a:lnTo>
                <a:lnTo>
                  <a:pt x="799" y="194"/>
                </a:lnTo>
                <a:lnTo>
                  <a:pt x="787" y="190"/>
                </a:lnTo>
                <a:lnTo>
                  <a:pt x="774" y="186"/>
                </a:lnTo>
                <a:lnTo>
                  <a:pt x="760" y="185"/>
                </a:lnTo>
                <a:lnTo>
                  <a:pt x="747" y="185"/>
                </a:lnTo>
                <a:lnTo>
                  <a:pt x="747" y="185"/>
                </a:lnTo>
                <a:lnTo>
                  <a:pt x="729" y="185"/>
                </a:lnTo>
                <a:lnTo>
                  <a:pt x="712" y="189"/>
                </a:lnTo>
                <a:lnTo>
                  <a:pt x="712" y="189"/>
                </a:lnTo>
                <a:lnTo>
                  <a:pt x="709" y="168"/>
                </a:lnTo>
                <a:lnTo>
                  <a:pt x="705" y="150"/>
                </a:lnTo>
                <a:lnTo>
                  <a:pt x="699" y="132"/>
                </a:lnTo>
                <a:lnTo>
                  <a:pt x="693" y="114"/>
                </a:lnTo>
                <a:lnTo>
                  <a:pt x="684" y="98"/>
                </a:lnTo>
                <a:lnTo>
                  <a:pt x="673" y="83"/>
                </a:lnTo>
                <a:lnTo>
                  <a:pt x="662" y="67"/>
                </a:lnTo>
                <a:lnTo>
                  <a:pt x="648" y="55"/>
                </a:lnTo>
                <a:lnTo>
                  <a:pt x="635" y="43"/>
                </a:lnTo>
                <a:lnTo>
                  <a:pt x="619" y="32"/>
                </a:lnTo>
                <a:lnTo>
                  <a:pt x="603" y="23"/>
                </a:lnTo>
                <a:lnTo>
                  <a:pt x="586" y="15"/>
                </a:lnTo>
                <a:lnTo>
                  <a:pt x="568" y="8"/>
                </a:lnTo>
                <a:lnTo>
                  <a:pt x="549" y="4"/>
                </a:lnTo>
                <a:lnTo>
                  <a:pt x="531" y="1"/>
                </a:lnTo>
                <a:lnTo>
                  <a:pt x="510" y="0"/>
                </a:lnTo>
                <a:lnTo>
                  <a:pt x="510" y="0"/>
                </a:lnTo>
                <a:lnTo>
                  <a:pt x="495" y="1"/>
                </a:lnTo>
                <a:lnTo>
                  <a:pt x="481" y="3"/>
                </a:lnTo>
                <a:lnTo>
                  <a:pt x="466" y="5"/>
                </a:lnTo>
                <a:lnTo>
                  <a:pt x="452" y="8"/>
                </a:lnTo>
                <a:lnTo>
                  <a:pt x="438" y="14"/>
                </a:lnTo>
                <a:lnTo>
                  <a:pt x="424" y="19"/>
                </a:lnTo>
                <a:lnTo>
                  <a:pt x="412" y="26"/>
                </a:lnTo>
                <a:lnTo>
                  <a:pt x="399" y="33"/>
                </a:lnTo>
                <a:lnTo>
                  <a:pt x="388" y="41"/>
                </a:lnTo>
                <a:lnTo>
                  <a:pt x="377" y="50"/>
                </a:lnTo>
                <a:lnTo>
                  <a:pt x="368" y="59"/>
                </a:lnTo>
                <a:lnTo>
                  <a:pt x="358" y="70"/>
                </a:lnTo>
                <a:lnTo>
                  <a:pt x="348" y="81"/>
                </a:lnTo>
                <a:lnTo>
                  <a:pt x="340" y="92"/>
                </a:lnTo>
                <a:lnTo>
                  <a:pt x="333" y="105"/>
                </a:lnTo>
                <a:lnTo>
                  <a:pt x="326" y="117"/>
                </a:lnTo>
                <a:lnTo>
                  <a:pt x="326" y="117"/>
                </a:lnTo>
                <a:lnTo>
                  <a:pt x="315" y="114"/>
                </a:lnTo>
                <a:lnTo>
                  <a:pt x="303" y="112"/>
                </a:lnTo>
                <a:lnTo>
                  <a:pt x="289" y="110"/>
                </a:lnTo>
                <a:lnTo>
                  <a:pt x="276" y="109"/>
                </a:lnTo>
                <a:lnTo>
                  <a:pt x="276" y="109"/>
                </a:lnTo>
                <a:lnTo>
                  <a:pt x="260" y="110"/>
                </a:lnTo>
                <a:lnTo>
                  <a:pt x="243" y="113"/>
                </a:lnTo>
                <a:lnTo>
                  <a:pt x="227" y="117"/>
                </a:lnTo>
                <a:lnTo>
                  <a:pt x="213" y="121"/>
                </a:lnTo>
                <a:lnTo>
                  <a:pt x="198" y="128"/>
                </a:lnTo>
                <a:lnTo>
                  <a:pt x="184" y="136"/>
                </a:lnTo>
                <a:lnTo>
                  <a:pt x="171" y="146"/>
                </a:lnTo>
                <a:lnTo>
                  <a:pt x="160" y="157"/>
                </a:lnTo>
                <a:lnTo>
                  <a:pt x="149" y="168"/>
                </a:lnTo>
                <a:lnTo>
                  <a:pt x="140" y="181"/>
                </a:lnTo>
                <a:lnTo>
                  <a:pt x="133" y="194"/>
                </a:lnTo>
                <a:lnTo>
                  <a:pt x="126" y="208"/>
                </a:lnTo>
                <a:lnTo>
                  <a:pt x="120" y="223"/>
                </a:lnTo>
                <a:lnTo>
                  <a:pt x="116" y="240"/>
                </a:lnTo>
                <a:lnTo>
                  <a:pt x="113" y="255"/>
                </a:lnTo>
                <a:lnTo>
                  <a:pt x="112" y="273"/>
                </a:lnTo>
                <a:lnTo>
                  <a:pt x="112" y="273"/>
                </a:lnTo>
                <a:lnTo>
                  <a:pt x="113" y="292"/>
                </a:lnTo>
                <a:lnTo>
                  <a:pt x="117" y="312"/>
                </a:lnTo>
                <a:lnTo>
                  <a:pt x="117" y="312"/>
                </a:lnTo>
                <a:lnTo>
                  <a:pt x="105" y="317"/>
                </a:lnTo>
                <a:lnTo>
                  <a:pt x="93" y="323"/>
                </a:lnTo>
                <a:lnTo>
                  <a:pt x="80" y="330"/>
                </a:lnTo>
                <a:lnTo>
                  <a:pt x="69" y="338"/>
                </a:lnTo>
                <a:lnTo>
                  <a:pt x="59" y="346"/>
                </a:lnTo>
                <a:lnTo>
                  <a:pt x="50" y="355"/>
                </a:lnTo>
                <a:lnTo>
                  <a:pt x="40" y="364"/>
                </a:lnTo>
                <a:lnTo>
                  <a:pt x="32" y="374"/>
                </a:lnTo>
                <a:lnTo>
                  <a:pt x="25" y="384"/>
                </a:lnTo>
                <a:lnTo>
                  <a:pt x="18" y="395"/>
                </a:lnTo>
                <a:lnTo>
                  <a:pt x="12" y="406"/>
                </a:lnTo>
                <a:lnTo>
                  <a:pt x="8" y="417"/>
                </a:lnTo>
                <a:lnTo>
                  <a:pt x="4" y="429"/>
                </a:lnTo>
                <a:lnTo>
                  <a:pt x="1" y="442"/>
                </a:lnTo>
                <a:lnTo>
                  <a:pt x="0" y="454"/>
                </a:lnTo>
                <a:lnTo>
                  <a:pt x="0" y="468"/>
                </a:lnTo>
                <a:lnTo>
                  <a:pt x="0" y="468"/>
                </a:lnTo>
                <a:lnTo>
                  <a:pt x="0" y="484"/>
                </a:lnTo>
                <a:lnTo>
                  <a:pt x="4" y="501"/>
                </a:lnTo>
                <a:lnTo>
                  <a:pt x="8" y="517"/>
                </a:lnTo>
                <a:lnTo>
                  <a:pt x="15" y="533"/>
                </a:lnTo>
                <a:lnTo>
                  <a:pt x="23" y="548"/>
                </a:lnTo>
                <a:lnTo>
                  <a:pt x="33" y="562"/>
                </a:lnTo>
                <a:lnTo>
                  <a:pt x="44" y="574"/>
                </a:lnTo>
                <a:lnTo>
                  <a:pt x="57" y="586"/>
                </a:lnTo>
                <a:lnTo>
                  <a:pt x="70" y="598"/>
                </a:lnTo>
                <a:lnTo>
                  <a:pt x="86" y="607"/>
                </a:lnTo>
                <a:lnTo>
                  <a:pt x="101" y="615"/>
                </a:lnTo>
                <a:lnTo>
                  <a:pt x="119" y="622"/>
                </a:lnTo>
                <a:lnTo>
                  <a:pt x="137" y="628"/>
                </a:lnTo>
                <a:lnTo>
                  <a:pt x="155" y="632"/>
                </a:lnTo>
                <a:lnTo>
                  <a:pt x="174" y="635"/>
                </a:lnTo>
                <a:lnTo>
                  <a:pt x="195" y="636"/>
                </a:lnTo>
                <a:lnTo>
                  <a:pt x="195" y="636"/>
                </a:lnTo>
                <a:lnTo>
                  <a:pt x="205" y="636"/>
                </a:lnTo>
                <a:lnTo>
                  <a:pt x="462" y="629"/>
                </a:lnTo>
                <a:lnTo>
                  <a:pt x="462" y="629"/>
                </a:lnTo>
                <a:lnTo>
                  <a:pt x="575" y="629"/>
                </a:lnTo>
                <a:lnTo>
                  <a:pt x="575" y="629"/>
                </a:lnTo>
                <a:lnTo>
                  <a:pt x="853" y="629"/>
                </a:lnTo>
                <a:lnTo>
                  <a:pt x="853" y="629"/>
                </a:lnTo>
                <a:lnTo>
                  <a:pt x="870" y="628"/>
                </a:lnTo>
                <a:lnTo>
                  <a:pt x="886" y="625"/>
                </a:lnTo>
                <a:lnTo>
                  <a:pt x="903" y="621"/>
                </a:lnTo>
                <a:lnTo>
                  <a:pt x="918" y="615"/>
                </a:lnTo>
                <a:lnTo>
                  <a:pt x="932" y="609"/>
                </a:lnTo>
                <a:lnTo>
                  <a:pt x="946" y="600"/>
                </a:lnTo>
                <a:lnTo>
                  <a:pt x="958" y="591"/>
                </a:lnTo>
                <a:lnTo>
                  <a:pt x="969" y="580"/>
                </a:lnTo>
                <a:lnTo>
                  <a:pt x="980" y="567"/>
                </a:lnTo>
                <a:lnTo>
                  <a:pt x="988" y="555"/>
                </a:lnTo>
                <a:lnTo>
                  <a:pt x="997" y="541"/>
                </a:lnTo>
                <a:lnTo>
                  <a:pt x="1004" y="527"/>
                </a:lnTo>
                <a:lnTo>
                  <a:pt x="1009" y="512"/>
                </a:lnTo>
                <a:lnTo>
                  <a:pt x="1012" y="497"/>
                </a:lnTo>
                <a:lnTo>
                  <a:pt x="1015" y="480"/>
                </a:lnTo>
                <a:lnTo>
                  <a:pt x="1016" y="465"/>
                </a:lnTo>
                <a:lnTo>
                  <a:pt x="1016" y="465"/>
                </a:lnTo>
                <a:lnTo>
                  <a:pt x="1015" y="451"/>
                </a:lnTo>
                <a:lnTo>
                  <a:pt x="1013" y="439"/>
                </a:lnTo>
                <a:lnTo>
                  <a:pt x="1011" y="426"/>
                </a:lnTo>
                <a:lnTo>
                  <a:pt x="1006" y="414"/>
                </a:lnTo>
                <a:lnTo>
                  <a:pt x="1001" y="402"/>
                </a:lnTo>
                <a:lnTo>
                  <a:pt x="995" y="390"/>
                </a:lnTo>
                <a:lnTo>
                  <a:pt x="988" y="379"/>
                </a:lnTo>
                <a:lnTo>
                  <a:pt x="980" y="370"/>
                </a:lnTo>
                <a:lnTo>
                  <a:pt x="972" y="360"/>
                </a:lnTo>
                <a:lnTo>
                  <a:pt x="962" y="352"/>
                </a:lnTo>
                <a:lnTo>
                  <a:pt x="951" y="344"/>
                </a:lnTo>
                <a:lnTo>
                  <a:pt x="940" y="337"/>
                </a:lnTo>
                <a:lnTo>
                  <a:pt x="929" y="330"/>
                </a:lnTo>
                <a:lnTo>
                  <a:pt x="917" y="324"/>
                </a:lnTo>
                <a:lnTo>
                  <a:pt x="903" y="319"/>
                </a:lnTo>
                <a:lnTo>
                  <a:pt x="890" y="315"/>
                </a:lnTo>
                <a:lnTo>
                  <a:pt x="890" y="315"/>
                </a:lnTo>
                <a:close/>
              </a:path>
            </a:pathLst>
          </a:custGeom>
          <a:solidFill>
            <a:srgbClr val="50E6FF"/>
          </a:solidFill>
          <a:ln w="28575">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28" name="Group 27">
            <a:extLst>
              <a:ext uri="{FF2B5EF4-FFF2-40B4-BE49-F238E27FC236}">
                <a16:creationId xmlns:a16="http://schemas.microsoft.com/office/drawing/2014/main" id="{3F09AFEE-B073-44B1-BD17-DFBF92336051}"/>
              </a:ext>
            </a:extLst>
          </p:cNvPr>
          <p:cNvGrpSpPr/>
          <p:nvPr/>
        </p:nvGrpSpPr>
        <p:grpSpPr>
          <a:xfrm>
            <a:off x="5820427" y="2011695"/>
            <a:ext cx="885969" cy="455283"/>
            <a:chOff x="5705955" y="1972430"/>
            <a:chExt cx="868676" cy="446396"/>
          </a:xfrm>
        </p:grpSpPr>
        <p:sp>
          <p:nvSpPr>
            <p:cNvPr id="65" name="Freeform 5">
              <a:extLst>
                <a:ext uri="{FF2B5EF4-FFF2-40B4-BE49-F238E27FC236}">
                  <a16:creationId xmlns:a16="http://schemas.microsoft.com/office/drawing/2014/main" id="{AB2CF5F2-897B-4797-B2EB-A2FDC6B09565}"/>
                </a:ext>
              </a:extLst>
            </p:cNvPr>
            <p:cNvSpPr>
              <a:spLocks/>
            </p:cNvSpPr>
            <p:nvPr/>
          </p:nvSpPr>
          <p:spPr bwMode="auto">
            <a:xfrm>
              <a:off x="6040866" y="1978317"/>
              <a:ext cx="183154" cy="136058"/>
            </a:xfrm>
            <a:custGeom>
              <a:avLst/>
              <a:gdLst>
                <a:gd name="T0" fmla="*/ 28 w 130"/>
                <a:gd name="T1" fmla="*/ 87 h 93"/>
                <a:gd name="T2" fmla="*/ 1 w 130"/>
                <a:gd name="T3" fmla="*/ 10 h 93"/>
                <a:gd name="T4" fmla="*/ 0 w 130"/>
                <a:gd name="T5" fmla="*/ 7 h 93"/>
                <a:gd name="T6" fmla="*/ 7 w 130"/>
                <a:gd name="T7" fmla="*/ 0 h 93"/>
                <a:gd name="T8" fmla="*/ 14 w 130"/>
                <a:gd name="T9" fmla="*/ 6 h 93"/>
                <a:gd name="T10" fmla="*/ 36 w 130"/>
                <a:gd name="T11" fmla="*/ 72 h 93"/>
                <a:gd name="T12" fmla="*/ 58 w 130"/>
                <a:gd name="T13" fmla="*/ 5 h 93"/>
                <a:gd name="T14" fmla="*/ 65 w 130"/>
                <a:gd name="T15" fmla="*/ 0 h 93"/>
                <a:gd name="T16" fmla="*/ 65 w 130"/>
                <a:gd name="T17" fmla="*/ 0 h 93"/>
                <a:gd name="T18" fmla="*/ 72 w 130"/>
                <a:gd name="T19" fmla="*/ 5 h 93"/>
                <a:gd name="T20" fmla="*/ 95 w 130"/>
                <a:gd name="T21" fmla="*/ 72 h 93"/>
                <a:gd name="T22" fmla="*/ 117 w 130"/>
                <a:gd name="T23" fmla="*/ 5 h 93"/>
                <a:gd name="T24" fmla="*/ 123 w 130"/>
                <a:gd name="T25" fmla="*/ 0 h 93"/>
                <a:gd name="T26" fmla="*/ 130 w 130"/>
                <a:gd name="T27" fmla="*/ 6 h 93"/>
                <a:gd name="T28" fmla="*/ 129 w 130"/>
                <a:gd name="T29" fmla="*/ 10 h 93"/>
                <a:gd name="T30" fmla="*/ 102 w 130"/>
                <a:gd name="T31" fmla="*/ 87 h 93"/>
                <a:gd name="T32" fmla="*/ 95 w 130"/>
                <a:gd name="T33" fmla="*/ 93 h 93"/>
                <a:gd name="T34" fmla="*/ 94 w 130"/>
                <a:gd name="T35" fmla="*/ 93 h 93"/>
                <a:gd name="T36" fmla="*/ 87 w 130"/>
                <a:gd name="T37" fmla="*/ 87 h 93"/>
                <a:gd name="T38" fmla="*/ 65 w 130"/>
                <a:gd name="T39" fmla="*/ 22 h 93"/>
                <a:gd name="T40" fmla="*/ 43 w 130"/>
                <a:gd name="T41" fmla="*/ 87 h 93"/>
                <a:gd name="T42" fmla="*/ 36 w 130"/>
                <a:gd name="T43" fmla="*/ 93 h 93"/>
                <a:gd name="T44" fmla="*/ 35 w 130"/>
                <a:gd name="T45" fmla="*/ 93 h 93"/>
                <a:gd name="T46" fmla="*/ 28 w 130"/>
                <a:gd name="T4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93">
                  <a:moveTo>
                    <a:pt x="28" y="87"/>
                  </a:moveTo>
                  <a:cubicBezTo>
                    <a:pt x="1" y="10"/>
                    <a:pt x="1" y="10"/>
                    <a:pt x="1" y="10"/>
                  </a:cubicBezTo>
                  <a:cubicBezTo>
                    <a:pt x="1" y="9"/>
                    <a:pt x="0" y="8"/>
                    <a:pt x="0" y="7"/>
                  </a:cubicBezTo>
                  <a:cubicBezTo>
                    <a:pt x="0" y="3"/>
                    <a:pt x="3" y="0"/>
                    <a:pt x="7" y="0"/>
                  </a:cubicBezTo>
                  <a:cubicBezTo>
                    <a:pt x="10" y="0"/>
                    <a:pt x="13" y="2"/>
                    <a:pt x="14" y="6"/>
                  </a:cubicBezTo>
                  <a:cubicBezTo>
                    <a:pt x="36" y="72"/>
                    <a:pt x="36" y="72"/>
                    <a:pt x="36" y="72"/>
                  </a:cubicBezTo>
                  <a:cubicBezTo>
                    <a:pt x="58" y="5"/>
                    <a:pt x="58" y="5"/>
                    <a:pt x="58" y="5"/>
                  </a:cubicBezTo>
                  <a:cubicBezTo>
                    <a:pt x="59" y="2"/>
                    <a:pt x="61" y="0"/>
                    <a:pt x="65" y="0"/>
                  </a:cubicBezTo>
                  <a:cubicBezTo>
                    <a:pt x="65" y="0"/>
                    <a:pt x="65" y="0"/>
                    <a:pt x="65" y="0"/>
                  </a:cubicBezTo>
                  <a:cubicBezTo>
                    <a:pt x="69" y="0"/>
                    <a:pt x="71" y="2"/>
                    <a:pt x="72" y="5"/>
                  </a:cubicBezTo>
                  <a:cubicBezTo>
                    <a:pt x="95" y="72"/>
                    <a:pt x="95" y="72"/>
                    <a:pt x="95" y="72"/>
                  </a:cubicBezTo>
                  <a:cubicBezTo>
                    <a:pt x="117" y="5"/>
                    <a:pt x="117" y="5"/>
                    <a:pt x="117" y="5"/>
                  </a:cubicBezTo>
                  <a:cubicBezTo>
                    <a:pt x="118" y="2"/>
                    <a:pt x="120" y="0"/>
                    <a:pt x="123" y="0"/>
                  </a:cubicBezTo>
                  <a:cubicBezTo>
                    <a:pt x="127" y="0"/>
                    <a:pt x="130" y="3"/>
                    <a:pt x="130" y="6"/>
                  </a:cubicBezTo>
                  <a:cubicBezTo>
                    <a:pt x="130" y="8"/>
                    <a:pt x="129" y="9"/>
                    <a:pt x="129" y="10"/>
                  </a:cubicBezTo>
                  <a:cubicBezTo>
                    <a:pt x="102" y="87"/>
                    <a:pt x="102" y="87"/>
                    <a:pt x="102" y="87"/>
                  </a:cubicBezTo>
                  <a:cubicBezTo>
                    <a:pt x="101" y="91"/>
                    <a:pt x="98" y="93"/>
                    <a:pt x="95" y="93"/>
                  </a:cubicBezTo>
                  <a:cubicBezTo>
                    <a:pt x="94" y="93"/>
                    <a:pt x="94" y="93"/>
                    <a:pt x="94" y="93"/>
                  </a:cubicBezTo>
                  <a:cubicBezTo>
                    <a:pt x="91" y="93"/>
                    <a:pt x="88" y="91"/>
                    <a:pt x="87" y="87"/>
                  </a:cubicBezTo>
                  <a:cubicBezTo>
                    <a:pt x="65" y="22"/>
                    <a:pt x="65" y="22"/>
                    <a:pt x="65" y="22"/>
                  </a:cubicBezTo>
                  <a:cubicBezTo>
                    <a:pt x="43" y="87"/>
                    <a:pt x="43" y="87"/>
                    <a:pt x="43" y="87"/>
                  </a:cubicBezTo>
                  <a:cubicBezTo>
                    <a:pt x="42" y="91"/>
                    <a:pt x="39" y="93"/>
                    <a:pt x="36" y="93"/>
                  </a:cubicBezTo>
                  <a:cubicBezTo>
                    <a:pt x="35" y="93"/>
                    <a:pt x="35" y="93"/>
                    <a:pt x="35" y="93"/>
                  </a:cubicBezTo>
                  <a:cubicBezTo>
                    <a:pt x="32" y="93"/>
                    <a:pt x="29" y="91"/>
                    <a:pt x="28" y="87"/>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6" name="Freeform 6">
              <a:extLst>
                <a:ext uri="{FF2B5EF4-FFF2-40B4-BE49-F238E27FC236}">
                  <a16:creationId xmlns:a16="http://schemas.microsoft.com/office/drawing/2014/main" id="{9EC7BA1C-6AD8-4BA8-B476-08468BF2415A}"/>
                </a:ext>
              </a:extLst>
            </p:cNvPr>
            <p:cNvSpPr>
              <a:spLocks/>
            </p:cNvSpPr>
            <p:nvPr/>
          </p:nvSpPr>
          <p:spPr bwMode="auto">
            <a:xfrm>
              <a:off x="6356808" y="1978317"/>
              <a:ext cx="70645" cy="136058"/>
            </a:xfrm>
            <a:custGeom>
              <a:avLst/>
              <a:gdLst>
                <a:gd name="T0" fmla="*/ 0 w 50"/>
                <a:gd name="T1" fmla="*/ 7 h 93"/>
                <a:gd name="T2" fmla="*/ 6 w 50"/>
                <a:gd name="T3" fmla="*/ 0 h 93"/>
                <a:gd name="T4" fmla="*/ 13 w 50"/>
                <a:gd name="T5" fmla="*/ 7 h 93"/>
                <a:gd name="T6" fmla="*/ 13 w 50"/>
                <a:gd name="T7" fmla="*/ 22 h 93"/>
                <a:gd name="T8" fmla="*/ 43 w 50"/>
                <a:gd name="T9" fmla="*/ 0 h 93"/>
                <a:gd name="T10" fmla="*/ 50 w 50"/>
                <a:gd name="T11" fmla="*/ 7 h 93"/>
                <a:gd name="T12" fmla="*/ 44 w 50"/>
                <a:gd name="T13" fmla="*/ 14 h 93"/>
                <a:gd name="T14" fmla="*/ 13 w 50"/>
                <a:gd name="T15" fmla="*/ 55 h 93"/>
                <a:gd name="T16" fmla="*/ 13 w 50"/>
                <a:gd name="T17" fmla="*/ 86 h 93"/>
                <a:gd name="T18" fmla="*/ 6 w 50"/>
                <a:gd name="T19" fmla="*/ 93 h 93"/>
                <a:gd name="T20" fmla="*/ 0 w 50"/>
                <a:gd name="T21" fmla="*/ 86 h 93"/>
                <a:gd name="T22" fmla="*/ 0 w 50"/>
                <a:gd name="T23"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3">
                  <a:moveTo>
                    <a:pt x="0" y="7"/>
                  </a:moveTo>
                  <a:cubicBezTo>
                    <a:pt x="0" y="3"/>
                    <a:pt x="3" y="0"/>
                    <a:pt x="6" y="0"/>
                  </a:cubicBezTo>
                  <a:cubicBezTo>
                    <a:pt x="10" y="0"/>
                    <a:pt x="13" y="3"/>
                    <a:pt x="13" y="7"/>
                  </a:cubicBezTo>
                  <a:cubicBezTo>
                    <a:pt x="13" y="22"/>
                    <a:pt x="13" y="22"/>
                    <a:pt x="13" y="22"/>
                  </a:cubicBezTo>
                  <a:cubicBezTo>
                    <a:pt x="19" y="7"/>
                    <a:pt x="34" y="0"/>
                    <a:pt x="43" y="0"/>
                  </a:cubicBezTo>
                  <a:cubicBezTo>
                    <a:pt x="47" y="0"/>
                    <a:pt x="50" y="3"/>
                    <a:pt x="50" y="7"/>
                  </a:cubicBezTo>
                  <a:cubicBezTo>
                    <a:pt x="50" y="11"/>
                    <a:pt x="48" y="13"/>
                    <a:pt x="44" y="14"/>
                  </a:cubicBezTo>
                  <a:cubicBezTo>
                    <a:pt x="27" y="16"/>
                    <a:pt x="13" y="29"/>
                    <a:pt x="13" y="55"/>
                  </a:cubicBezTo>
                  <a:cubicBezTo>
                    <a:pt x="13" y="86"/>
                    <a:pt x="13" y="86"/>
                    <a:pt x="13" y="86"/>
                  </a:cubicBezTo>
                  <a:cubicBezTo>
                    <a:pt x="13" y="90"/>
                    <a:pt x="10" y="93"/>
                    <a:pt x="6" y="93"/>
                  </a:cubicBezTo>
                  <a:cubicBezTo>
                    <a:pt x="3" y="93"/>
                    <a:pt x="0" y="90"/>
                    <a:pt x="0" y="86"/>
                  </a:cubicBezTo>
                  <a:cubicBezTo>
                    <a:pt x="0" y="7"/>
                    <a:pt x="0" y="7"/>
                    <a:pt x="0" y="7"/>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7" name="Freeform 7">
              <a:extLst>
                <a:ext uri="{FF2B5EF4-FFF2-40B4-BE49-F238E27FC236}">
                  <a16:creationId xmlns:a16="http://schemas.microsoft.com/office/drawing/2014/main" id="{89E43A4B-A531-40B5-8D6C-DA635D144ABC}"/>
                </a:ext>
              </a:extLst>
            </p:cNvPr>
            <p:cNvSpPr>
              <a:spLocks noEditPoints="1"/>
            </p:cNvSpPr>
            <p:nvPr/>
          </p:nvSpPr>
          <p:spPr bwMode="auto">
            <a:xfrm>
              <a:off x="6426145" y="1978317"/>
              <a:ext cx="115780" cy="137366"/>
            </a:xfrm>
            <a:custGeom>
              <a:avLst/>
              <a:gdLst>
                <a:gd name="T0" fmla="*/ 43 w 82"/>
                <a:gd name="T1" fmla="*/ 94 h 94"/>
                <a:gd name="T2" fmla="*/ 0 w 82"/>
                <a:gd name="T3" fmla="*/ 47 h 94"/>
                <a:gd name="T4" fmla="*/ 0 w 82"/>
                <a:gd name="T5" fmla="*/ 46 h 94"/>
                <a:gd name="T6" fmla="*/ 42 w 82"/>
                <a:gd name="T7" fmla="*/ 0 h 94"/>
                <a:gd name="T8" fmla="*/ 82 w 82"/>
                <a:gd name="T9" fmla="*/ 45 h 94"/>
                <a:gd name="T10" fmla="*/ 76 w 82"/>
                <a:gd name="T11" fmla="*/ 52 h 94"/>
                <a:gd name="T12" fmla="*/ 13 w 82"/>
                <a:gd name="T13" fmla="*/ 52 h 94"/>
                <a:gd name="T14" fmla="*/ 44 w 82"/>
                <a:gd name="T15" fmla="*/ 82 h 94"/>
                <a:gd name="T16" fmla="*/ 69 w 82"/>
                <a:gd name="T17" fmla="*/ 71 h 94"/>
                <a:gd name="T18" fmla="*/ 72 w 82"/>
                <a:gd name="T19" fmla="*/ 70 h 94"/>
                <a:gd name="T20" fmla="*/ 78 w 82"/>
                <a:gd name="T21" fmla="*/ 76 h 94"/>
                <a:gd name="T22" fmla="*/ 76 w 82"/>
                <a:gd name="T23" fmla="*/ 80 h 94"/>
                <a:gd name="T24" fmla="*/ 43 w 82"/>
                <a:gd name="T25" fmla="*/ 94 h 94"/>
                <a:gd name="T26" fmla="*/ 69 w 82"/>
                <a:gd name="T27" fmla="*/ 42 h 94"/>
                <a:gd name="T28" fmla="*/ 41 w 82"/>
                <a:gd name="T29" fmla="*/ 11 h 94"/>
                <a:gd name="T30" fmla="*/ 13 w 82"/>
                <a:gd name="T31" fmla="*/ 42 h 94"/>
                <a:gd name="T32" fmla="*/ 69 w 82"/>
                <a:gd name="T33" fmla="*/ 4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94">
                  <a:moveTo>
                    <a:pt x="43" y="94"/>
                  </a:moveTo>
                  <a:cubicBezTo>
                    <a:pt x="20" y="94"/>
                    <a:pt x="0" y="75"/>
                    <a:pt x="0" y="47"/>
                  </a:cubicBezTo>
                  <a:cubicBezTo>
                    <a:pt x="0" y="46"/>
                    <a:pt x="0" y="46"/>
                    <a:pt x="0" y="46"/>
                  </a:cubicBezTo>
                  <a:cubicBezTo>
                    <a:pt x="0" y="21"/>
                    <a:pt x="18" y="0"/>
                    <a:pt x="42" y="0"/>
                  </a:cubicBezTo>
                  <a:cubicBezTo>
                    <a:pt x="67" y="0"/>
                    <a:pt x="82" y="21"/>
                    <a:pt x="82" y="45"/>
                  </a:cubicBezTo>
                  <a:cubicBezTo>
                    <a:pt x="82" y="49"/>
                    <a:pt x="79" y="52"/>
                    <a:pt x="76" y="52"/>
                  </a:cubicBezTo>
                  <a:cubicBezTo>
                    <a:pt x="13" y="52"/>
                    <a:pt x="13" y="52"/>
                    <a:pt x="13" y="52"/>
                  </a:cubicBezTo>
                  <a:cubicBezTo>
                    <a:pt x="15" y="71"/>
                    <a:pt x="28" y="82"/>
                    <a:pt x="44" y="82"/>
                  </a:cubicBezTo>
                  <a:cubicBezTo>
                    <a:pt x="54" y="82"/>
                    <a:pt x="62" y="78"/>
                    <a:pt x="69" y="71"/>
                  </a:cubicBezTo>
                  <a:cubicBezTo>
                    <a:pt x="70" y="71"/>
                    <a:pt x="71" y="70"/>
                    <a:pt x="72" y="70"/>
                  </a:cubicBezTo>
                  <a:cubicBezTo>
                    <a:pt x="76" y="70"/>
                    <a:pt x="78" y="73"/>
                    <a:pt x="78" y="76"/>
                  </a:cubicBezTo>
                  <a:cubicBezTo>
                    <a:pt x="78" y="77"/>
                    <a:pt x="77" y="79"/>
                    <a:pt x="76" y="80"/>
                  </a:cubicBezTo>
                  <a:cubicBezTo>
                    <a:pt x="68" y="88"/>
                    <a:pt x="58" y="94"/>
                    <a:pt x="43" y="94"/>
                  </a:cubicBezTo>
                  <a:moveTo>
                    <a:pt x="69" y="42"/>
                  </a:moveTo>
                  <a:cubicBezTo>
                    <a:pt x="68" y="25"/>
                    <a:pt x="59" y="11"/>
                    <a:pt x="41" y="11"/>
                  </a:cubicBezTo>
                  <a:cubicBezTo>
                    <a:pt x="26" y="11"/>
                    <a:pt x="15" y="24"/>
                    <a:pt x="13" y="42"/>
                  </a:cubicBezTo>
                  <a:lnTo>
                    <a:pt x="69" y="42"/>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8" name="Freeform 8">
              <a:extLst>
                <a:ext uri="{FF2B5EF4-FFF2-40B4-BE49-F238E27FC236}">
                  <a16:creationId xmlns:a16="http://schemas.microsoft.com/office/drawing/2014/main" id="{AC3E9F96-0624-4379-B660-3F7C6BAD84E3}"/>
                </a:ext>
              </a:extLst>
            </p:cNvPr>
            <p:cNvSpPr>
              <a:spLocks noEditPoints="1"/>
            </p:cNvSpPr>
            <p:nvPr/>
          </p:nvSpPr>
          <p:spPr bwMode="auto">
            <a:xfrm>
              <a:off x="6224021" y="1978317"/>
              <a:ext cx="110547" cy="137366"/>
            </a:xfrm>
            <a:custGeom>
              <a:avLst/>
              <a:gdLst>
                <a:gd name="T0" fmla="*/ 0 w 78"/>
                <a:gd name="T1" fmla="*/ 65 h 94"/>
                <a:gd name="T2" fmla="*/ 0 w 78"/>
                <a:gd name="T3" fmla="*/ 65 h 94"/>
                <a:gd name="T4" fmla="*/ 38 w 78"/>
                <a:gd name="T5" fmla="*/ 36 h 94"/>
                <a:gd name="T6" fmla="*/ 65 w 78"/>
                <a:gd name="T7" fmla="*/ 40 h 94"/>
                <a:gd name="T8" fmla="*/ 65 w 78"/>
                <a:gd name="T9" fmla="*/ 37 h 94"/>
                <a:gd name="T10" fmla="*/ 39 w 78"/>
                <a:gd name="T11" fmla="*/ 12 h 94"/>
                <a:gd name="T12" fmla="*/ 18 w 78"/>
                <a:gd name="T13" fmla="*/ 16 h 94"/>
                <a:gd name="T14" fmla="*/ 16 w 78"/>
                <a:gd name="T15" fmla="*/ 17 h 94"/>
                <a:gd name="T16" fmla="*/ 10 w 78"/>
                <a:gd name="T17" fmla="*/ 11 h 94"/>
                <a:gd name="T18" fmla="*/ 14 w 78"/>
                <a:gd name="T19" fmla="*/ 5 h 94"/>
                <a:gd name="T20" fmla="*/ 40 w 78"/>
                <a:gd name="T21" fmla="*/ 0 h 94"/>
                <a:gd name="T22" fmla="*/ 69 w 78"/>
                <a:gd name="T23" fmla="*/ 10 h 94"/>
                <a:gd name="T24" fmla="*/ 78 w 78"/>
                <a:gd name="T25" fmla="*/ 36 h 94"/>
                <a:gd name="T26" fmla="*/ 78 w 78"/>
                <a:gd name="T27" fmla="*/ 86 h 94"/>
                <a:gd name="T28" fmla="*/ 71 w 78"/>
                <a:gd name="T29" fmla="*/ 93 h 94"/>
                <a:gd name="T30" fmla="*/ 65 w 78"/>
                <a:gd name="T31" fmla="*/ 87 h 94"/>
                <a:gd name="T32" fmla="*/ 65 w 78"/>
                <a:gd name="T33" fmla="*/ 78 h 94"/>
                <a:gd name="T34" fmla="*/ 33 w 78"/>
                <a:gd name="T35" fmla="*/ 94 h 94"/>
                <a:gd name="T36" fmla="*/ 0 w 78"/>
                <a:gd name="T37" fmla="*/ 65 h 94"/>
                <a:gd name="T38" fmla="*/ 65 w 78"/>
                <a:gd name="T39" fmla="*/ 58 h 94"/>
                <a:gd name="T40" fmla="*/ 65 w 78"/>
                <a:gd name="T41" fmla="*/ 50 h 94"/>
                <a:gd name="T42" fmla="*/ 39 w 78"/>
                <a:gd name="T43" fmla="*/ 46 h 94"/>
                <a:gd name="T44" fmla="*/ 14 w 78"/>
                <a:gd name="T45" fmla="*/ 65 h 94"/>
                <a:gd name="T46" fmla="*/ 14 w 78"/>
                <a:gd name="T47" fmla="*/ 65 h 94"/>
                <a:gd name="T48" fmla="*/ 36 w 78"/>
                <a:gd name="T49" fmla="*/ 83 h 94"/>
                <a:gd name="T50" fmla="*/ 65 w 78"/>
                <a:gd name="T5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94">
                  <a:moveTo>
                    <a:pt x="0" y="65"/>
                  </a:moveTo>
                  <a:cubicBezTo>
                    <a:pt x="0" y="65"/>
                    <a:pt x="0" y="65"/>
                    <a:pt x="0" y="65"/>
                  </a:cubicBezTo>
                  <a:cubicBezTo>
                    <a:pt x="0" y="46"/>
                    <a:pt x="16" y="36"/>
                    <a:pt x="38" y="36"/>
                  </a:cubicBezTo>
                  <a:cubicBezTo>
                    <a:pt x="49" y="36"/>
                    <a:pt x="57" y="37"/>
                    <a:pt x="65" y="40"/>
                  </a:cubicBezTo>
                  <a:cubicBezTo>
                    <a:pt x="65" y="37"/>
                    <a:pt x="65" y="37"/>
                    <a:pt x="65" y="37"/>
                  </a:cubicBezTo>
                  <a:cubicBezTo>
                    <a:pt x="65" y="20"/>
                    <a:pt x="55" y="12"/>
                    <a:pt x="39" y="12"/>
                  </a:cubicBezTo>
                  <a:cubicBezTo>
                    <a:pt x="30" y="12"/>
                    <a:pt x="25" y="13"/>
                    <a:pt x="18" y="16"/>
                  </a:cubicBezTo>
                  <a:cubicBezTo>
                    <a:pt x="17" y="16"/>
                    <a:pt x="17" y="17"/>
                    <a:pt x="16" y="17"/>
                  </a:cubicBezTo>
                  <a:cubicBezTo>
                    <a:pt x="13" y="17"/>
                    <a:pt x="10" y="14"/>
                    <a:pt x="10" y="11"/>
                  </a:cubicBezTo>
                  <a:cubicBezTo>
                    <a:pt x="10" y="8"/>
                    <a:pt x="11" y="6"/>
                    <a:pt x="14" y="5"/>
                  </a:cubicBezTo>
                  <a:cubicBezTo>
                    <a:pt x="22" y="1"/>
                    <a:pt x="29" y="0"/>
                    <a:pt x="40" y="0"/>
                  </a:cubicBezTo>
                  <a:cubicBezTo>
                    <a:pt x="53" y="0"/>
                    <a:pt x="62" y="3"/>
                    <a:pt x="69" y="10"/>
                  </a:cubicBezTo>
                  <a:cubicBezTo>
                    <a:pt x="75" y="16"/>
                    <a:pt x="78" y="25"/>
                    <a:pt x="78" y="36"/>
                  </a:cubicBezTo>
                  <a:cubicBezTo>
                    <a:pt x="78" y="86"/>
                    <a:pt x="78" y="86"/>
                    <a:pt x="78" y="86"/>
                  </a:cubicBezTo>
                  <a:cubicBezTo>
                    <a:pt x="78" y="90"/>
                    <a:pt x="75" y="93"/>
                    <a:pt x="71" y="93"/>
                  </a:cubicBezTo>
                  <a:cubicBezTo>
                    <a:pt x="68" y="93"/>
                    <a:pt x="65" y="90"/>
                    <a:pt x="65" y="87"/>
                  </a:cubicBezTo>
                  <a:cubicBezTo>
                    <a:pt x="65" y="78"/>
                    <a:pt x="65" y="78"/>
                    <a:pt x="65" y="78"/>
                  </a:cubicBezTo>
                  <a:cubicBezTo>
                    <a:pt x="59" y="86"/>
                    <a:pt x="49" y="94"/>
                    <a:pt x="33" y="94"/>
                  </a:cubicBezTo>
                  <a:cubicBezTo>
                    <a:pt x="17" y="94"/>
                    <a:pt x="0" y="84"/>
                    <a:pt x="0" y="65"/>
                  </a:cubicBezTo>
                  <a:moveTo>
                    <a:pt x="65" y="58"/>
                  </a:moveTo>
                  <a:cubicBezTo>
                    <a:pt x="65" y="50"/>
                    <a:pt x="65" y="50"/>
                    <a:pt x="65" y="50"/>
                  </a:cubicBezTo>
                  <a:cubicBezTo>
                    <a:pt x="59" y="48"/>
                    <a:pt x="50" y="46"/>
                    <a:pt x="39" y="46"/>
                  </a:cubicBezTo>
                  <a:cubicBezTo>
                    <a:pt x="23" y="46"/>
                    <a:pt x="14" y="53"/>
                    <a:pt x="14" y="65"/>
                  </a:cubicBezTo>
                  <a:cubicBezTo>
                    <a:pt x="14" y="65"/>
                    <a:pt x="14" y="65"/>
                    <a:pt x="14" y="65"/>
                  </a:cubicBezTo>
                  <a:cubicBezTo>
                    <a:pt x="14" y="76"/>
                    <a:pt x="24" y="83"/>
                    <a:pt x="36" y="83"/>
                  </a:cubicBezTo>
                  <a:cubicBezTo>
                    <a:pt x="52" y="83"/>
                    <a:pt x="65" y="73"/>
                    <a:pt x="65" y="58"/>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9" name="Freeform 9">
              <a:extLst>
                <a:ext uri="{FF2B5EF4-FFF2-40B4-BE49-F238E27FC236}">
                  <a16:creationId xmlns:a16="http://schemas.microsoft.com/office/drawing/2014/main" id="{D11D7011-F1CC-44B9-8953-0D83F9C8675B}"/>
                </a:ext>
              </a:extLst>
            </p:cNvPr>
            <p:cNvSpPr>
              <a:spLocks/>
            </p:cNvSpPr>
            <p:nvPr/>
          </p:nvSpPr>
          <p:spPr bwMode="auto">
            <a:xfrm>
              <a:off x="5705955" y="1972430"/>
              <a:ext cx="327716" cy="143253"/>
            </a:xfrm>
            <a:custGeom>
              <a:avLst/>
              <a:gdLst>
                <a:gd name="T0" fmla="*/ 25 w 232"/>
                <a:gd name="T1" fmla="*/ 10 h 98"/>
                <a:gd name="T2" fmla="*/ 9 w 232"/>
                <a:gd name="T3" fmla="*/ 3 h 98"/>
                <a:gd name="T4" fmla="*/ 3 w 232"/>
                <a:gd name="T5" fmla="*/ 20 h 98"/>
                <a:gd name="T6" fmla="*/ 31 w 232"/>
                <a:gd name="T7" fmla="*/ 83 h 98"/>
                <a:gd name="T8" fmla="*/ 48 w 232"/>
                <a:gd name="T9" fmla="*/ 98 h 98"/>
                <a:gd name="T10" fmla="*/ 66 w 232"/>
                <a:gd name="T11" fmla="*/ 83 h 98"/>
                <a:gd name="T12" fmla="*/ 91 w 232"/>
                <a:gd name="T13" fmla="*/ 28 h 98"/>
                <a:gd name="T14" fmla="*/ 94 w 232"/>
                <a:gd name="T15" fmla="*/ 25 h 98"/>
                <a:gd name="T16" fmla="*/ 98 w 232"/>
                <a:gd name="T17" fmla="*/ 29 h 98"/>
                <a:gd name="T18" fmla="*/ 98 w 232"/>
                <a:gd name="T19" fmla="*/ 83 h 98"/>
                <a:gd name="T20" fmla="*/ 111 w 232"/>
                <a:gd name="T21" fmla="*/ 98 h 98"/>
                <a:gd name="T22" fmla="*/ 125 w 232"/>
                <a:gd name="T23" fmla="*/ 83 h 98"/>
                <a:gd name="T24" fmla="*/ 125 w 232"/>
                <a:gd name="T25" fmla="*/ 39 h 98"/>
                <a:gd name="T26" fmla="*/ 139 w 232"/>
                <a:gd name="T27" fmla="*/ 25 h 98"/>
                <a:gd name="T28" fmla="*/ 152 w 232"/>
                <a:gd name="T29" fmla="*/ 39 h 98"/>
                <a:gd name="T30" fmla="*/ 152 w 232"/>
                <a:gd name="T31" fmla="*/ 83 h 98"/>
                <a:gd name="T32" fmla="*/ 165 w 232"/>
                <a:gd name="T33" fmla="*/ 98 h 98"/>
                <a:gd name="T34" fmla="*/ 178 w 232"/>
                <a:gd name="T35" fmla="*/ 83 h 98"/>
                <a:gd name="T36" fmla="*/ 178 w 232"/>
                <a:gd name="T37" fmla="*/ 39 h 98"/>
                <a:gd name="T38" fmla="*/ 192 w 232"/>
                <a:gd name="T39" fmla="*/ 25 h 98"/>
                <a:gd name="T40" fmla="*/ 205 w 232"/>
                <a:gd name="T41" fmla="*/ 39 h 98"/>
                <a:gd name="T42" fmla="*/ 205 w 232"/>
                <a:gd name="T43" fmla="*/ 83 h 98"/>
                <a:gd name="T44" fmla="*/ 218 w 232"/>
                <a:gd name="T45" fmla="*/ 98 h 98"/>
                <a:gd name="T46" fmla="*/ 232 w 232"/>
                <a:gd name="T47" fmla="*/ 83 h 98"/>
                <a:gd name="T48" fmla="*/ 232 w 232"/>
                <a:gd name="T49" fmla="*/ 33 h 98"/>
                <a:gd name="T50" fmla="*/ 200 w 232"/>
                <a:gd name="T51" fmla="*/ 2 h 98"/>
                <a:gd name="T52" fmla="*/ 172 w 232"/>
                <a:gd name="T53" fmla="*/ 14 h 98"/>
                <a:gd name="T54" fmla="*/ 145 w 232"/>
                <a:gd name="T55" fmla="*/ 2 h 98"/>
                <a:gd name="T56" fmla="*/ 119 w 232"/>
                <a:gd name="T57" fmla="*/ 14 h 98"/>
                <a:gd name="T58" fmla="*/ 95 w 232"/>
                <a:gd name="T59" fmla="*/ 2 h 98"/>
                <a:gd name="T60" fmla="*/ 66 w 232"/>
                <a:gd name="T61" fmla="*/ 22 h 98"/>
                <a:gd name="T62" fmla="*/ 48 w 232"/>
                <a:gd name="T63" fmla="*/ 65 h 98"/>
                <a:gd name="T64" fmla="*/ 25 w 232"/>
                <a:gd name="T65"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98">
                  <a:moveTo>
                    <a:pt x="25" y="10"/>
                  </a:moveTo>
                  <a:cubicBezTo>
                    <a:pt x="23" y="3"/>
                    <a:pt x="15" y="0"/>
                    <a:pt x="9" y="3"/>
                  </a:cubicBezTo>
                  <a:cubicBezTo>
                    <a:pt x="2" y="6"/>
                    <a:pt x="0" y="14"/>
                    <a:pt x="3" y="20"/>
                  </a:cubicBezTo>
                  <a:cubicBezTo>
                    <a:pt x="31" y="83"/>
                    <a:pt x="31" y="83"/>
                    <a:pt x="31" y="83"/>
                  </a:cubicBezTo>
                  <a:cubicBezTo>
                    <a:pt x="35" y="93"/>
                    <a:pt x="40" y="98"/>
                    <a:pt x="48" y="98"/>
                  </a:cubicBezTo>
                  <a:cubicBezTo>
                    <a:pt x="58" y="98"/>
                    <a:pt x="62" y="92"/>
                    <a:pt x="66" y="83"/>
                  </a:cubicBezTo>
                  <a:cubicBezTo>
                    <a:pt x="66" y="83"/>
                    <a:pt x="91" y="28"/>
                    <a:pt x="91" y="28"/>
                  </a:cubicBezTo>
                  <a:cubicBezTo>
                    <a:pt x="91" y="27"/>
                    <a:pt x="92" y="25"/>
                    <a:pt x="94" y="25"/>
                  </a:cubicBezTo>
                  <a:cubicBezTo>
                    <a:pt x="97" y="25"/>
                    <a:pt x="98" y="27"/>
                    <a:pt x="98" y="29"/>
                  </a:cubicBezTo>
                  <a:cubicBezTo>
                    <a:pt x="98" y="83"/>
                    <a:pt x="98" y="83"/>
                    <a:pt x="98" y="83"/>
                  </a:cubicBezTo>
                  <a:cubicBezTo>
                    <a:pt x="98" y="91"/>
                    <a:pt x="103" y="98"/>
                    <a:pt x="111" y="98"/>
                  </a:cubicBezTo>
                  <a:cubicBezTo>
                    <a:pt x="120" y="98"/>
                    <a:pt x="125" y="91"/>
                    <a:pt x="125" y="83"/>
                  </a:cubicBezTo>
                  <a:cubicBezTo>
                    <a:pt x="125" y="39"/>
                    <a:pt x="125" y="39"/>
                    <a:pt x="125" y="39"/>
                  </a:cubicBezTo>
                  <a:cubicBezTo>
                    <a:pt x="125" y="31"/>
                    <a:pt x="130" y="25"/>
                    <a:pt x="139" y="25"/>
                  </a:cubicBezTo>
                  <a:cubicBezTo>
                    <a:pt x="147" y="25"/>
                    <a:pt x="152" y="31"/>
                    <a:pt x="152" y="39"/>
                  </a:cubicBezTo>
                  <a:cubicBezTo>
                    <a:pt x="152" y="83"/>
                    <a:pt x="152" y="83"/>
                    <a:pt x="152" y="83"/>
                  </a:cubicBezTo>
                  <a:cubicBezTo>
                    <a:pt x="152" y="91"/>
                    <a:pt x="156" y="98"/>
                    <a:pt x="165" y="98"/>
                  </a:cubicBezTo>
                  <a:cubicBezTo>
                    <a:pt x="173" y="98"/>
                    <a:pt x="178" y="91"/>
                    <a:pt x="178" y="83"/>
                  </a:cubicBezTo>
                  <a:cubicBezTo>
                    <a:pt x="178" y="39"/>
                    <a:pt x="178" y="39"/>
                    <a:pt x="178" y="39"/>
                  </a:cubicBezTo>
                  <a:cubicBezTo>
                    <a:pt x="178" y="31"/>
                    <a:pt x="184" y="25"/>
                    <a:pt x="192" y="25"/>
                  </a:cubicBezTo>
                  <a:cubicBezTo>
                    <a:pt x="200" y="25"/>
                    <a:pt x="205" y="31"/>
                    <a:pt x="205" y="39"/>
                  </a:cubicBezTo>
                  <a:cubicBezTo>
                    <a:pt x="205" y="83"/>
                    <a:pt x="205" y="83"/>
                    <a:pt x="205" y="83"/>
                  </a:cubicBezTo>
                  <a:cubicBezTo>
                    <a:pt x="205" y="91"/>
                    <a:pt x="210" y="98"/>
                    <a:pt x="218" y="98"/>
                  </a:cubicBezTo>
                  <a:cubicBezTo>
                    <a:pt x="227" y="98"/>
                    <a:pt x="232" y="91"/>
                    <a:pt x="232" y="83"/>
                  </a:cubicBezTo>
                  <a:cubicBezTo>
                    <a:pt x="232" y="33"/>
                    <a:pt x="232" y="33"/>
                    <a:pt x="232" y="33"/>
                  </a:cubicBezTo>
                  <a:cubicBezTo>
                    <a:pt x="232" y="15"/>
                    <a:pt x="217" y="2"/>
                    <a:pt x="200" y="2"/>
                  </a:cubicBezTo>
                  <a:cubicBezTo>
                    <a:pt x="183" y="2"/>
                    <a:pt x="172" y="14"/>
                    <a:pt x="172" y="14"/>
                  </a:cubicBezTo>
                  <a:cubicBezTo>
                    <a:pt x="166" y="7"/>
                    <a:pt x="158" y="2"/>
                    <a:pt x="145" y="2"/>
                  </a:cubicBezTo>
                  <a:cubicBezTo>
                    <a:pt x="131" y="2"/>
                    <a:pt x="119" y="14"/>
                    <a:pt x="119" y="14"/>
                  </a:cubicBezTo>
                  <a:cubicBezTo>
                    <a:pt x="113" y="7"/>
                    <a:pt x="103" y="2"/>
                    <a:pt x="95" y="2"/>
                  </a:cubicBezTo>
                  <a:cubicBezTo>
                    <a:pt x="82" y="2"/>
                    <a:pt x="72" y="8"/>
                    <a:pt x="66" y="22"/>
                  </a:cubicBezTo>
                  <a:cubicBezTo>
                    <a:pt x="48" y="65"/>
                    <a:pt x="48" y="65"/>
                    <a:pt x="48" y="65"/>
                  </a:cubicBezTo>
                  <a:cubicBezTo>
                    <a:pt x="25" y="10"/>
                    <a:pt x="25" y="10"/>
                    <a:pt x="25" y="10"/>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0" name="Freeform 10">
              <a:extLst>
                <a:ext uri="{FF2B5EF4-FFF2-40B4-BE49-F238E27FC236}">
                  <a16:creationId xmlns:a16="http://schemas.microsoft.com/office/drawing/2014/main" id="{7477ED00-CA15-4C74-8E67-F9A480D31C94}"/>
                </a:ext>
              </a:extLst>
            </p:cNvPr>
            <p:cNvSpPr>
              <a:spLocks noEditPoints="1"/>
            </p:cNvSpPr>
            <p:nvPr/>
          </p:nvSpPr>
          <p:spPr bwMode="auto">
            <a:xfrm>
              <a:off x="6543887" y="1978317"/>
              <a:ext cx="30744" cy="32052"/>
            </a:xfrm>
            <a:custGeom>
              <a:avLst/>
              <a:gdLst>
                <a:gd name="T0" fmla="*/ 0 w 22"/>
                <a:gd name="T1" fmla="*/ 11 h 22"/>
                <a:gd name="T2" fmla="*/ 0 w 22"/>
                <a:gd name="T3" fmla="*/ 11 h 22"/>
                <a:gd name="T4" fmla="*/ 11 w 22"/>
                <a:gd name="T5" fmla="*/ 0 h 22"/>
                <a:gd name="T6" fmla="*/ 22 w 22"/>
                <a:gd name="T7" fmla="*/ 11 h 22"/>
                <a:gd name="T8" fmla="*/ 22 w 22"/>
                <a:gd name="T9" fmla="*/ 11 h 22"/>
                <a:gd name="T10" fmla="*/ 11 w 22"/>
                <a:gd name="T11" fmla="*/ 22 h 22"/>
                <a:gd name="T12" fmla="*/ 0 w 22"/>
                <a:gd name="T13" fmla="*/ 11 h 22"/>
                <a:gd name="T14" fmla="*/ 20 w 22"/>
                <a:gd name="T15" fmla="*/ 11 h 22"/>
                <a:gd name="T16" fmla="*/ 20 w 22"/>
                <a:gd name="T17" fmla="*/ 11 h 22"/>
                <a:gd name="T18" fmla="*/ 11 w 22"/>
                <a:gd name="T19" fmla="*/ 2 h 22"/>
                <a:gd name="T20" fmla="*/ 2 w 22"/>
                <a:gd name="T21" fmla="*/ 11 h 22"/>
                <a:gd name="T22" fmla="*/ 2 w 22"/>
                <a:gd name="T23" fmla="*/ 11 h 22"/>
                <a:gd name="T24" fmla="*/ 11 w 22"/>
                <a:gd name="T25" fmla="*/ 20 h 22"/>
                <a:gd name="T26" fmla="*/ 20 w 22"/>
                <a:gd name="T2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2">
                  <a:moveTo>
                    <a:pt x="0" y="11"/>
                  </a:moveTo>
                  <a:cubicBezTo>
                    <a:pt x="0" y="11"/>
                    <a:pt x="0" y="11"/>
                    <a:pt x="0" y="11"/>
                  </a:cubicBez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moveTo>
                    <a:pt x="20" y="11"/>
                  </a:moveTo>
                  <a:cubicBezTo>
                    <a:pt x="20" y="11"/>
                    <a:pt x="20" y="11"/>
                    <a:pt x="20" y="11"/>
                  </a:cubicBezTo>
                  <a:cubicBezTo>
                    <a:pt x="20" y="6"/>
                    <a:pt x="16" y="2"/>
                    <a:pt x="11" y="2"/>
                  </a:cubicBezTo>
                  <a:cubicBezTo>
                    <a:pt x="6" y="2"/>
                    <a:pt x="2" y="6"/>
                    <a:pt x="2" y="11"/>
                  </a:cubicBezTo>
                  <a:cubicBezTo>
                    <a:pt x="2" y="11"/>
                    <a:pt x="2" y="11"/>
                    <a:pt x="2" y="11"/>
                  </a:cubicBezTo>
                  <a:cubicBezTo>
                    <a:pt x="2" y="16"/>
                    <a:pt x="6" y="20"/>
                    <a:pt x="11" y="20"/>
                  </a:cubicBezTo>
                  <a:cubicBezTo>
                    <a:pt x="16" y="20"/>
                    <a:pt x="20" y="16"/>
                    <a:pt x="20" y="11"/>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1" name="Freeform 11">
              <a:extLst>
                <a:ext uri="{FF2B5EF4-FFF2-40B4-BE49-F238E27FC236}">
                  <a16:creationId xmlns:a16="http://schemas.microsoft.com/office/drawing/2014/main" id="{C0B62807-D525-42CD-8A0E-B47D669D9FB5}"/>
                </a:ext>
              </a:extLst>
            </p:cNvPr>
            <p:cNvSpPr>
              <a:spLocks noEditPoints="1"/>
            </p:cNvSpPr>
            <p:nvPr/>
          </p:nvSpPr>
          <p:spPr bwMode="auto">
            <a:xfrm>
              <a:off x="6553699" y="1985512"/>
              <a:ext cx="12429" cy="15699"/>
            </a:xfrm>
            <a:custGeom>
              <a:avLst/>
              <a:gdLst>
                <a:gd name="T0" fmla="*/ 0 w 9"/>
                <a:gd name="T1" fmla="*/ 2 h 11"/>
                <a:gd name="T2" fmla="*/ 1 w 9"/>
                <a:gd name="T3" fmla="*/ 0 h 11"/>
                <a:gd name="T4" fmla="*/ 5 w 9"/>
                <a:gd name="T5" fmla="*/ 0 h 11"/>
                <a:gd name="T6" fmla="*/ 8 w 9"/>
                <a:gd name="T7" fmla="*/ 2 h 11"/>
                <a:gd name="T8" fmla="*/ 9 w 9"/>
                <a:gd name="T9" fmla="*/ 4 h 11"/>
                <a:gd name="T10" fmla="*/ 9 w 9"/>
                <a:gd name="T11" fmla="*/ 4 h 11"/>
                <a:gd name="T12" fmla="*/ 7 w 9"/>
                <a:gd name="T13" fmla="*/ 7 h 11"/>
                <a:gd name="T14" fmla="*/ 8 w 9"/>
                <a:gd name="T15" fmla="*/ 9 h 11"/>
                <a:gd name="T16" fmla="*/ 9 w 9"/>
                <a:gd name="T17" fmla="*/ 10 h 11"/>
                <a:gd name="T18" fmla="*/ 7 w 9"/>
                <a:gd name="T19" fmla="*/ 11 h 11"/>
                <a:gd name="T20" fmla="*/ 6 w 9"/>
                <a:gd name="T21" fmla="*/ 11 h 11"/>
                <a:gd name="T22" fmla="*/ 4 w 9"/>
                <a:gd name="T23" fmla="*/ 8 h 11"/>
                <a:gd name="T24" fmla="*/ 2 w 9"/>
                <a:gd name="T25" fmla="*/ 8 h 11"/>
                <a:gd name="T26" fmla="*/ 2 w 9"/>
                <a:gd name="T27" fmla="*/ 10 h 11"/>
                <a:gd name="T28" fmla="*/ 1 w 9"/>
                <a:gd name="T29" fmla="*/ 11 h 11"/>
                <a:gd name="T30" fmla="*/ 0 w 9"/>
                <a:gd name="T31" fmla="*/ 10 h 11"/>
                <a:gd name="T32" fmla="*/ 0 w 9"/>
                <a:gd name="T33" fmla="*/ 2 h 11"/>
                <a:gd name="T34" fmla="*/ 5 w 9"/>
                <a:gd name="T35" fmla="*/ 6 h 11"/>
                <a:gd name="T36" fmla="*/ 6 w 9"/>
                <a:gd name="T37" fmla="*/ 4 h 11"/>
                <a:gd name="T38" fmla="*/ 6 w 9"/>
                <a:gd name="T39" fmla="*/ 4 h 11"/>
                <a:gd name="T40" fmla="*/ 4 w 9"/>
                <a:gd name="T41" fmla="*/ 3 h 11"/>
                <a:gd name="T42" fmla="*/ 2 w 9"/>
                <a:gd name="T43" fmla="*/ 3 h 11"/>
                <a:gd name="T44" fmla="*/ 2 w 9"/>
                <a:gd name="T45" fmla="*/ 6 h 11"/>
                <a:gd name="T46" fmla="*/ 5 w 9"/>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2"/>
                  </a:moveTo>
                  <a:cubicBezTo>
                    <a:pt x="0" y="1"/>
                    <a:pt x="0" y="0"/>
                    <a:pt x="1" y="0"/>
                  </a:cubicBezTo>
                  <a:cubicBezTo>
                    <a:pt x="5" y="0"/>
                    <a:pt x="5" y="0"/>
                    <a:pt x="5" y="0"/>
                  </a:cubicBezTo>
                  <a:cubicBezTo>
                    <a:pt x="6" y="0"/>
                    <a:pt x="7" y="1"/>
                    <a:pt x="8" y="2"/>
                  </a:cubicBezTo>
                  <a:cubicBezTo>
                    <a:pt x="8" y="2"/>
                    <a:pt x="9" y="3"/>
                    <a:pt x="9" y="4"/>
                  </a:cubicBezTo>
                  <a:cubicBezTo>
                    <a:pt x="9" y="4"/>
                    <a:pt x="9" y="4"/>
                    <a:pt x="9" y="4"/>
                  </a:cubicBezTo>
                  <a:cubicBezTo>
                    <a:pt x="9" y="6"/>
                    <a:pt x="8" y="7"/>
                    <a:pt x="7" y="7"/>
                  </a:cubicBezTo>
                  <a:cubicBezTo>
                    <a:pt x="8" y="9"/>
                    <a:pt x="8" y="9"/>
                    <a:pt x="8" y="9"/>
                  </a:cubicBezTo>
                  <a:cubicBezTo>
                    <a:pt x="8" y="10"/>
                    <a:pt x="9" y="10"/>
                    <a:pt x="9" y="10"/>
                  </a:cubicBezTo>
                  <a:cubicBezTo>
                    <a:pt x="9" y="11"/>
                    <a:pt x="8" y="11"/>
                    <a:pt x="7" y="11"/>
                  </a:cubicBezTo>
                  <a:cubicBezTo>
                    <a:pt x="7" y="11"/>
                    <a:pt x="7" y="11"/>
                    <a:pt x="6" y="11"/>
                  </a:cubicBezTo>
                  <a:cubicBezTo>
                    <a:pt x="4" y="8"/>
                    <a:pt x="4" y="8"/>
                    <a:pt x="4" y="8"/>
                  </a:cubicBezTo>
                  <a:cubicBezTo>
                    <a:pt x="2" y="8"/>
                    <a:pt x="2" y="8"/>
                    <a:pt x="2" y="8"/>
                  </a:cubicBezTo>
                  <a:cubicBezTo>
                    <a:pt x="2" y="10"/>
                    <a:pt x="2" y="10"/>
                    <a:pt x="2" y="10"/>
                  </a:cubicBezTo>
                  <a:cubicBezTo>
                    <a:pt x="2" y="11"/>
                    <a:pt x="2" y="11"/>
                    <a:pt x="1" y="11"/>
                  </a:cubicBezTo>
                  <a:cubicBezTo>
                    <a:pt x="0" y="11"/>
                    <a:pt x="0" y="11"/>
                    <a:pt x="0" y="10"/>
                  </a:cubicBezTo>
                  <a:lnTo>
                    <a:pt x="0" y="2"/>
                  </a:lnTo>
                  <a:close/>
                  <a:moveTo>
                    <a:pt x="5" y="6"/>
                  </a:moveTo>
                  <a:cubicBezTo>
                    <a:pt x="6" y="6"/>
                    <a:pt x="6" y="5"/>
                    <a:pt x="6" y="4"/>
                  </a:cubicBezTo>
                  <a:cubicBezTo>
                    <a:pt x="6" y="4"/>
                    <a:pt x="6" y="4"/>
                    <a:pt x="6" y="4"/>
                  </a:cubicBezTo>
                  <a:cubicBezTo>
                    <a:pt x="6" y="3"/>
                    <a:pt x="6" y="3"/>
                    <a:pt x="4" y="3"/>
                  </a:cubicBezTo>
                  <a:cubicBezTo>
                    <a:pt x="2" y="3"/>
                    <a:pt x="2" y="3"/>
                    <a:pt x="2" y="3"/>
                  </a:cubicBezTo>
                  <a:cubicBezTo>
                    <a:pt x="2" y="6"/>
                    <a:pt x="2" y="6"/>
                    <a:pt x="2" y="6"/>
                  </a:cubicBezTo>
                  <a:lnTo>
                    <a:pt x="5" y="6"/>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2" name="Freeform 12">
              <a:extLst>
                <a:ext uri="{FF2B5EF4-FFF2-40B4-BE49-F238E27FC236}">
                  <a16:creationId xmlns:a16="http://schemas.microsoft.com/office/drawing/2014/main" id="{A6CD8430-BC0D-46F1-A2E8-22C33EB2C133}"/>
                </a:ext>
              </a:extLst>
            </p:cNvPr>
            <p:cNvSpPr>
              <a:spLocks/>
            </p:cNvSpPr>
            <p:nvPr/>
          </p:nvSpPr>
          <p:spPr bwMode="auto">
            <a:xfrm>
              <a:off x="5707263" y="2206313"/>
              <a:ext cx="834661" cy="0"/>
            </a:xfrm>
            <a:custGeom>
              <a:avLst/>
              <a:gdLst>
                <a:gd name="T0" fmla="*/ 1276 w 1276"/>
                <a:gd name="T1" fmla="*/ 0 w 1276"/>
                <a:gd name="T2" fmla="*/ 1276 w 1276"/>
              </a:gdLst>
              <a:ahLst/>
              <a:cxnLst>
                <a:cxn ang="0">
                  <a:pos x="T0" y="0"/>
                </a:cxn>
                <a:cxn ang="0">
                  <a:pos x="T1" y="0"/>
                </a:cxn>
                <a:cxn ang="0">
                  <a:pos x="T2" y="0"/>
                </a:cxn>
              </a:cxnLst>
              <a:rect l="0" t="0" r="r" b="b"/>
              <a:pathLst>
                <a:path w="1276">
                  <a:moveTo>
                    <a:pt x="1276" y="0"/>
                  </a:moveTo>
                  <a:lnTo>
                    <a:pt x="0" y="0"/>
                  </a:lnTo>
                  <a:lnTo>
                    <a:pt x="1276" y="0"/>
                  </a:lnTo>
                  <a:close/>
                </a:path>
              </a:pathLst>
            </a:custGeom>
            <a:solidFill>
              <a:schemeClr val="tx1"/>
            </a:solidFill>
            <a:ln w="9525">
              <a:solidFill>
                <a:schemeClr val="tx1"/>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0" name="Line 13">
              <a:extLst>
                <a:ext uri="{FF2B5EF4-FFF2-40B4-BE49-F238E27FC236}">
                  <a16:creationId xmlns:a16="http://schemas.microsoft.com/office/drawing/2014/main" id="{05CD8CE6-3D71-4DD4-B36C-A8EBC7F82455}"/>
                </a:ext>
              </a:extLst>
            </p:cNvPr>
            <p:cNvSpPr>
              <a:spLocks noChangeShapeType="1"/>
            </p:cNvSpPr>
            <p:nvPr/>
          </p:nvSpPr>
          <p:spPr bwMode="auto">
            <a:xfrm flipH="1">
              <a:off x="5707263" y="2206313"/>
              <a:ext cx="834661" cy="0"/>
            </a:xfrm>
            <a:prstGeom prst="line">
              <a:avLst/>
            </a:prstGeom>
            <a:solidFill>
              <a:srgbClr val="000000"/>
            </a:solidFill>
            <a:ln w="20638" cap="flat">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27" name="Group 26">
              <a:extLst>
                <a:ext uri="{FF2B5EF4-FFF2-40B4-BE49-F238E27FC236}">
                  <a16:creationId xmlns:a16="http://schemas.microsoft.com/office/drawing/2014/main" id="{E4EC5443-A847-4D77-959E-33D33E8B1A2B}"/>
                </a:ext>
              </a:extLst>
            </p:cNvPr>
            <p:cNvGrpSpPr/>
            <p:nvPr/>
          </p:nvGrpSpPr>
          <p:grpSpPr>
            <a:xfrm>
              <a:off x="5718384" y="2318091"/>
              <a:ext cx="813729" cy="100735"/>
              <a:chOff x="5718384" y="2392377"/>
              <a:chExt cx="813729" cy="100735"/>
            </a:xfrm>
          </p:grpSpPr>
          <p:sp>
            <p:nvSpPr>
              <p:cNvPr id="91" name="Freeform 14">
                <a:extLst>
                  <a:ext uri="{FF2B5EF4-FFF2-40B4-BE49-F238E27FC236}">
                    <a16:creationId xmlns:a16="http://schemas.microsoft.com/office/drawing/2014/main" id="{B0B34314-B3E4-4BEC-920E-E75B6859950D}"/>
                  </a:ext>
                </a:extLst>
              </p:cNvPr>
              <p:cNvSpPr>
                <a:spLocks/>
              </p:cNvSpPr>
              <p:nvPr/>
            </p:nvSpPr>
            <p:spPr bwMode="auto">
              <a:xfrm>
                <a:off x="5718384" y="2398264"/>
                <a:ext cx="64758" cy="93540"/>
              </a:xfrm>
              <a:custGeom>
                <a:avLst/>
                <a:gdLst>
                  <a:gd name="T0" fmla="*/ 0 w 99"/>
                  <a:gd name="T1" fmla="*/ 0 h 143"/>
                  <a:gd name="T2" fmla="*/ 24 w 99"/>
                  <a:gd name="T3" fmla="*/ 0 h 143"/>
                  <a:gd name="T4" fmla="*/ 24 w 99"/>
                  <a:gd name="T5" fmla="*/ 60 h 143"/>
                  <a:gd name="T6" fmla="*/ 78 w 99"/>
                  <a:gd name="T7" fmla="*/ 60 h 143"/>
                  <a:gd name="T8" fmla="*/ 78 w 99"/>
                  <a:gd name="T9" fmla="*/ 0 h 143"/>
                  <a:gd name="T10" fmla="*/ 99 w 99"/>
                  <a:gd name="T11" fmla="*/ 0 h 143"/>
                  <a:gd name="T12" fmla="*/ 99 w 99"/>
                  <a:gd name="T13" fmla="*/ 143 h 143"/>
                  <a:gd name="T14" fmla="*/ 78 w 99"/>
                  <a:gd name="T15" fmla="*/ 143 h 143"/>
                  <a:gd name="T16" fmla="*/ 78 w 99"/>
                  <a:gd name="T17" fmla="*/ 83 h 143"/>
                  <a:gd name="T18" fmla="*/ 24 w 99"/>
                  <a:gd name="T19" fmla="*/ 83 h 143"/>
                  <a:gd name="T20" fmla="*/ 24 w 99"/>
                  <a:gd name="T21" fmla="*/ 143 h 143"/>
                  <a:gd name="T22" fmla="*/ 0 w 99"/>
                  <a:gd name="T23" fmla="*/ 143 h 143"/>
                  <a:gd name="T24" fmla="*/ 0 w 99"/>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43">
                    <a:moveTo>
                      <a:pt x="0" y="0"/>
                    </a:moveTo>
                    <a:lnTo>
                      <a:pt x="24" y="0"/>
                    </a:lnTo>
                    <a:lnTo>
                      <a:pt x="24" y="60"/>
                    </a:lnTo>
                    <a:lnTo>
                      <a:pt x="78" y="60"/>
                    </a:lnTo>
                    <a:lnTo>
                      <a:pt x="78" y="0"/>
                    </a:lnTo>
                    <a:lnTo>
                      <a:pt x="99" y="0"/>
                    </a:lnTo>
                    <a:lnTo>
                      <a:pt x="99" y="143"/>
                    </a:lnTo>
                    <a:lnTo>
                      <a:pt x="78" y="143"/>
                    </a:lnTo>
                    <a:lnTo>
                      <a:pt x="78" y="83"/>
                    </a:lnTo>
                    <a:lnTo>
                      <a:pt x="24" y="83"/>
                    </a:lnTo>
                    <a:lnTo>
                      <a:pt x="24" y="143"/>
                    </a:lnTo>
                    <a:lnTo>
                      <a:pt x="0" y="143"/>
                    </a:lnTo>
                    <a:lnTo>
                      <a:pt x="0" y="0"/>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7" name="Freeform 15">
                <a:extLst>
                  <a:ext uri="{FF2B5EF4-FFF2-40B4-BE49-F238E27FC236}">
                    <a16:creationId xmlns:a16="http://schemas.microsoft.com/office/drawing/2014/main" id="{2DB0D570-4622-4C36-9603-C8611A0CB421}"/>
                  </a:ext>
                </a:extLst>
              </p:cNvPr>
              <p:cNvSpPr>
                <a:spLocks noEditPoints="1"/>
              </p:cNvSpPr>
              <p:nvPr/>
            </p:nvSpPr>
            <p:spPr bwMode="auto">
              <a:xfrm>
                <a:off x="5798840" y="2419850"/>
                <a:ext cx="62142" cy="73262"/>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8" name="Freeform 16">
                <a:extLst>
                  <a:ext uri="{FF2B5EF4-FFF2-40B4-BE49-F238E27FC236}">
                    <a16:creationId xmlns:a16="http://schemas.microsoft.com/office/drawing/2014/main" id="{78DB39EA-F4EB-4FAF-8DC5-A500C296AA8C}"/>
                  </a:ext>
                </a:extLst>
              </p:cNvPr>
              <p:cNvSpPr>
                <a:spLocks/>
              </p:cNvSpPr>
              <p:nvPr/>
            </p:nvSpPr>
            <p:spPr bwMode="auto">
              <a:xfrm>
                <a:off x="5875373" y="2418542"/>
                <a:ext cx="35323" cy="73262"/>
              </a:xfrm>
              <a:custGeom>
                <a:avLst/>
                <a:gdLst>
                  <a:gd name="T0" fmla="*/ 0 w 25"/>
                  <a:gd name="T1" fmla="*/ 2 h 50"/>
                  <a:gd name="T2" fmla="*/ 10 w 25"/>
                  <a:gd name="T3" fmla="*/ 2 h 50"/>
                  <a:gd name="T4" fmla="*/ 10 w 25"/>
                  <a:gd name="T5" fmla="*/ 11 h 50"/>
                  <a:gd name="T6" fmla="*/ 25 w 25"/>
                  <a:gd name="T7" fmla="*/ 1 h 50"/>
                  <a:gd name="T8" fmla="*/ 25 w 25"/>
                  <a:gd name="T9" fmla="*/ 12 h 50"/>
                  <a:gd name="T10" fmla="*/ 24 w 25"/>
                  <a:gd name="T11" fmla="*/ 12 h 50"/>
                  <a:gd name="T12" fmla="*/ 10 w 25"/>
                  <a:gd name="T13" fmla="*/ 29 h 50"/>
                  <a:gd name="T14" fmla="*/ 10 w 25"/>
                  <a:gd name="T15" fmla="*/ 50 h 50"/>
                  <a:gd name="T16" fmla="*/ 0 w 25"/>
                  <a:gd name="T17" fmla="*/ 50 h 50"/>
                  <a:gd name="T18" fmla="*/ 0 w 25"/>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0">
                    <a:moveTo>
                      <a:pt x="0" y="2"/>
                    </a:moveTo>
                    <a:cubicBezTo>
                      <a:pt x="10" y="2"/>
                      <a:pt x="10" y="2"/>
                      <a:pt x="10" y="2"/>
                    </a:cubicBezTo>
                    <a:cubicBezTo>
                      <a:pt x="10" y="11"/>
                      <a:pt x="10" y="11"/>
                      <a:pt x="10" y="11"/>
                    </a:cubicBezTo>
                    <a:cubicBezTo>
                      <a:pt x="13" y="5"/>
                      <a:pt x="17" y="0"/>
                      <a:pt x="25" y="1"/>
                    </a:cubicBezTo>
                    <a:cubicBezTo>
                      <a:pt x="25" y="12"/>
                      <a:pt x="25" y="12"/>
                      <a:pt x="25" y="12"/>
                    </a:cubicBezTo>
                    <a:cubicBezTo>
                      <a:pt x="24" y="12"/>
                      <a:pt x="24" y="12"/>
                      <a:pt x="24" y="12"/>
                    </a:cubicBezTo>
                    <a:cubicBezTo>
                      <a:pt x="16" y="12"/>
                      <a:pt x="10" y="18"/>
                      <a:pt x="10" y="29"/>
                    </a:cubicBezTo>
                    <a:cubicBezTo>
                      <a:pt x="10" y="50"/>
                      <a:pt x="10" y="50"/>
                      <a:pt x="10" y="50"/>
                    </a:cubicBezTo>
                    <a:cubicBezTo>
                      <a:pt x="0" y="50"/>
                      <a:pt x="0" y="50"/>
                      <a:pt x="0" y="50"/>
                    </a:cubicBezTo>
                    <a:lnTo>
                      <a:pt x="0" y="2"/>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9" name="Freeform 17">
                <a:extLst>
                  <a:ext uri="{FF2B5EF4-FFF2-40B4-BE49-F238E27FC236}">
                    <a16:creationId xmlns:a16="http://schemas.microsoft.com/office/drawing/2014/main" id="{10B90636-A276-41F9-9358-C5CD66ECC2DF}"/>
                  </a:ext>
                </a:extLst>
              </p:cNvPr>
              <p:cNvSpPr>
                <a:spLocks noEditPoints="1"/>
              </p:cNvSpPr>
              <p:nvPr/>
            </p:nvSpPr>
            <p:spPr bwMode="auto">
              <a:xfrm>
                <a:off x="5921816" y="2394994"/>
                <a:ext cx="15699" cy="96810"/>
              </a:xfrm>
              <a:custGeom>
                <a:avLst/>
                <a:gdLst>
                  <a:gd name="T0" fmla="*/ 0 w 24"/>
                  <a:gd name="T1" fmla="*/ 0 h 148"/>
                  <a:gd name="T2" fmla="*/ 24 w 24"/>
                  <a:gd name="T3" fmla="*/ 0 h 148"/>
                  <a:gd name="T4" fmla="*/ 24 w 24"/>
                  <a:gd name="T5" fmla="*/ 25 h 148"/>
                  <a:gd name="T6" fmla="*/ 0 w 24"/>
                  <a:gd name="T7" fmla="*/ 25 h 148"/>
                  <a:gd name="T8" fmla="*/ 0 w 24"/>
                  <a:gd name="T9" fmla="*/ 0 h 148"/>
                  <a:gd name="T10" fmla="*/ 0 w 24"/>
                  <a:gd name="T11" fmla="*/ 41 h 148"/>
                  <a:gd name="T12" fmla="*/ 22 w 24"/>
                  <a:gd name="T13" fmla="*/ 41 h 148"/>
                  <a:gd name="T14" fmla="*/ 22 w 24"/>
                  <a:gd name="T15" fmla="*/ 148 h 148"/>
                  <a:gd name="T16" fmla="*/ 0 w 24"/>
                  <a:gd name="T17" fmla="*/ 148 h 148"/>
                  <a:gd name="T18" fmla="*/ 0 w 24"/>
                  <a:gd name="T19"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8">
                    <a:moveTo>
                      <a:pt x="0" y="0"/>
                    </a:moveTo>
                    <a:lnTo>
                      <a:pt x="24" y="0"/>
                    </a:lnTo>
                    <a:lnTo>
                      <a:pt x="24" y="25"/>
                    </a:lnTo>
                    <a:lnTo>
                      <a:pt x="0" y="25"/>
                    </a:lnTo>
                    <a:lnTo>
                      <a:pt x="0" y="0"/>
                    </a:lnTo>
                    <a:close/>
                    <a:moveTo>
                      <a:pt x="0" y="41"/>
                    </a:moveTo>
                    <a:lnTo>
                      <a:pt x="22" y="41"/>
                    </a:lnTo>
                    <a:lnTo>
                      <a:pt x="22" y="148"/>
                    </a:lnTo>
                    <a:lnTo>
                      <a:pt x="0" y="148"/>
                    </a:lnTo>
                    <a:lnTo>
                      <a:pt x="0" y="4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0" name="Freeform 18">
                <a:extLst>
                  <a:ext uri="{FF2B5EF4-FFF2-40B4-BE49-F238E27FC236}">
                    <a16:creationId xmlns:a16="http://schemas.microsoft.com/office/drawing/2014/main" id="{C2C13932-68FE-456D-9C86-21D0FCF21E98}"/>
                  </a:ext>
                </a:extLst>
              </p:cNvPr>
              <p:cNvSpPr>
                <a:spLocks/>
              </p:cNvSpPr>
              <p:nvPr/>
            </p:nvSpPr>
            <p:spPr bwMode="auto">
              <a:xfrm>
                <a:off x="5951251" y="2421812"/>
                <a:ext cx="51022" cy="69991"/>
              </a:xfrm>
              <a:custGeom>
                <a:avLst/>
                <a:gdLst>
                  <a:gd name="T0" fmla="*/ 0 w 78"/>
                  <a:gd name="T1" fmla="*/ 91 h 107"/>
                  <a:gd name="T2" fmla="*/ 50 w 78"/>
                  <a:gd name="T3" fmla="*/ 17 h 107"/>
                  <a:gd name="T4" fmla="*/ 0 w 78"/>
                  <a:gd name="T5" fmla="*/ 17 h 107"/>
                  <a:gd name="T6" fmla="*/ 0 w 78"/>
                  <a:gd name="T7" fmla="*/ 0 h 107"/>
                  <a:gd name="T8" fmla="*/ 78 w 78"/>
                  <a:gd name="T9" fmla="*/ 0 h 107"/>
                  <a:gd name="T10" fmla="*/ 78 w 78"/>
                  <a:gd name="T11" fmla="*/ 15 h 107"/>
                  <a:gd name="T12" fmla="*/ 26 w 78"/>
                  <a:gd name="T13" fmla="*/ 87 h 107"/>
                  <a:gd name="T14" fmla="*/ 78 w 78"/>
                  <a:gd name="T15" fmla="*/ 87 h 107"/>
                  <a:gd name="T16" fmla="*/ 78 w 78"/>
                  <a:gd name="T17" fmla="*/ 107 h 107"/>
                  <a:gd name="T18" fmla="*/ 0 w 78"/>
                  <a:gd name="T19" fmla="*/ 107 h 107"/>
                  <a:gd name="T20" fmla="*/ 0 w 78"/>
                  <a:gd name="T21"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7">
                    <a:moveTo>
                      <a:pt x="0" y="91"/>
                    </a:moveTo>
                    <a:lnTo>
                      <a:pt x="50" y="17"/>
                    </a:lnTo>
                    <a:lnTo>
                      <a:pt x="0" y="17"/>
                    </a:lnTo>
                    <a:lnTo>
                      <a:pt x="0" y="0"/>
                    </a:lnTo>
                    <a:lnTo>
                      <a:pt x="78" y="0"/>
                    </a:lnTo>
                    <a:lnTo>
                      <a:pt x="78" y="15"/>
                    </a:lnTo>
                    <a:lnTo>
                      <a:pt x="26" y="87"/>
                    </a:lnTo>
                    <a:lnTo>
                      <a:pt x="78" y="87"/>
                    </a:lnTo>
                    <a:lnTo>
                      <a:pt x="78" y="107"/>
                    </a:lnTo>
                    <a:lnTo>
                      <a:pt x="0" y="107"/>
                    </a:lnTo>
                    <a:lnTo>
                      <a:pt x="0" y="9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1" name="Freeform 19">
                <a:extLst>
                  <a:ext uri="{FF2B5EF4-FFF2-40B4-BE49-F238E27FC236}">
                    <a16:creationId xmlns:a16="http://schemas.microsoft.com/office/drawing/2014/main" id="{9E8AA13A-9EB6-477A-A60C-3297F5338C74}"/>
                  </a:ext>
                </a:extLst>
              </p:cNvPr>
              <p:cNvSpPr>
                <a:spLocks noEditPoints="1"/>
              </p:cNvSpPr>
              <p:nvPr/>
            </p:nvSpPr>
            <p:spPr bwMode="auto">
              <a:xfrm>
                <a:off x="6012085" y="2419850"/>
                <a:ext cx="62142" cy="73262"/>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2" name="Freeform 20">
                <a:extLst>
                  <a:ext uri="{FF2B5EF4-FFF2-40B4-BE49-F238E27FC236}">
                    <a16:creationId xmlns:a16="http://schemas.microsoft.com/office/drawing/2014/main" id="{71C1487D-9C73-4CD8-BB40-C83D94634375}"/>
                  </a:ext>
                </a:extLst>
              </p:cNvPr>
              <p:cNvSpPr>
                <a:spLocks/>
              </p:cNvSpPr>
              <p:nvPr/>
            </p:nvSpPr>
            <p:spPr bwMode="auto">
              <a:xfrm>
                <a:off x="6088617" y="2419850"/>
                <a:ext cx="53638" cy="71954"/>
              </a:xfrm>
              <a:custGeom>
                <a:avLst/>
                <a:gdLst>
                  <a:gd name="T0" fmla="*/ 0 w 38"/>
                  <a:gd name="T1" fmla="*/ 1 h 49"/>
                  <a:gd name="T2" fmla="*/ 10 w 38"/>
                  <a:gd name="T3" fmla="*/ 1 h 49"/>
                  <a:gd name="T4" fmla="*/ 10 w 38"/>
                  <a:gd name="T5" fmla="*/ 8 h 49"/>
                  <a:gd name="T6" fmla="*/ 23 w 38"/>
                  <a:gd name="T7" fmla="*/ 0 h 49"/>
                  <a:gd name="T8" fmla="*/ 38 w 38"/>
                  <a:gd name="T9" fmla="*/ 17 h 49"/>
                  <a:gd name="T10" fmla="*/ 38 w 38"/>
                  <a:gd name="T11" fmla="*/ 49 h 49"/>
                  <a:gd name="T12" fmla="*/ 28 w 38"/>
                  <a:gd name="T13" fmla="*/ 49 h 49"/>
                  <a:gd name="T14" fmla="*/ 28 w 38"/>
                  <a:gd name="T15" fmla="*/ 19 h 49"/>
                  <a:gd name="T16" fmla="*/ 19 w 38"/>
                  <a:gd name="T17" fmla="*/ 9 h 49"/>
                  <a:gd name="T18" fmla="*/ 10 w 38"/>
                  <a:gd name="T19" fmla="*/ 20 h 49"/>
                  <a:gd name="T20" fmla="*/ 10 w 38"/>
                  <a:gd name="T21" fmla="*/ 49 h 49"/>
                  <a:gd name="T22" fmla="*/ 0 w 38"/>
                  <a:gd name="T23" fmla="*/ 49 h 49"/>
                  <a:gd name="T24" fmla="*/ 0 w 38"/>
                  <a:gd name="T2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1"/>
                    </a:moveTo>
                    <a:cubicBezTo>
                      <a:pt x="10" y="1"/>
                      <a:pt x="10" y="1"/>
                      <a:pt x="10" y="1"/>
                    </a:cubicBezTo>
                    <a:cubicBezTo>
                      <a:pt x="10" y="8"/>
                      <a:pt x="10" y="8"/>
                      <a:pt x="10" y="8"/>
                    </a:cubicBezTo>
                    <a:cubicBezTo>
                      <a:pt x="13" y="3"/>
                      <a:pt x="17" y="0"/>
                      <a:pt x="23" y="0"/>
                    </a:cubicBezTo>
                    <a:cubicBezTo>
                      <a:pt x="33" y="0"/>
                      <a:pt x="38" y="6"/>
                      <a:pt x="38" y="17"/>
                    </a:cubicBezTo>
                    <a:cubicBezTo>
                      <a:pt x="38" y="49"/>
                      <a:pt x="38" y="49"/>
                      <a:pt x="38" y="49"/>
                    </a:cubicBezTo>
                    <a:cubicBezTo>
                      <a:pt x="28" y="49"/>
                      <a:pt x="28" y="49"/>
                      <a:pt x="28" y="49"/>
                    </a:cubicBezTo>
                    <a:cubicBezTo>
                      <a:pt x="28" y="19"/>
                      <a:pt x="28" y="19"/>
                      <a:pt x="28" y="19"/>
                    </a:cubicBezTo>
                    <a:cubicBezTo>
                      <a:pt x="28" y="13"/>
                      <a:pt x="25" y="9"/>
                      <a:pt x="19" y="9"/>
                    </a:cubicBezTo>
                    <a:cubicBezTo>
                      <a:pt x="14" y="9"/>
                      <a:pt x="10" y="13"/>
                      <a:pt x="10" y="20"/>
                    </a:cubicBezTo>
                    <a:cubicBezTo>
                      <a:pt x="10" y="49"/>
                      <a:pt x="10" y="49"/>
                      <a:pt x="10" y="49"/>
                    </a:cubicBezTo>
                    <a:cubicBezTo>
                      <a:pt x="0" y="49"/>
                      <a:pt x="0" y="49"/>
                      <a:pt x="0" y="49"/>
                    </a:cubicBezTo>
                    <a:lnTo>
                      <a:pt x="0" y="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3" name="Freeform 21">
                <a:extLst>
                  <a:ext uri="{FF2B5EF4-FFF2-40B4-BE49-F238E27FC236}">
                    <a16:creationId xmlns:a16="http://schemas.microsoft.com/office/drawing/2014/main" id="{2D206B47-7F1C-4229-A16B-1A5DCFE2C2CC}"/>
                  </a:ext>
                </a:extLst>
              </p:cNvPr>
              <p:cNvSpPr>
                <a:spLocks noEditPoints="1"/>
              </p:cNvSpPr>
              <p:nvPr/>
            </p:nvSpPr>
            <p:spPr bwMode="auto">
              <a:xfrm>
                <a:off x="6152067" y="2392377"/>
                <a:ext cx="24203" cy="26165"/>
              </a:xfrm>
              <a:custGeom>
                <a:avLst/>
                <a:gdLst>
                  <a:gd name="T0" fmla="*/ 0 w 17"/>
                  <a:gd name="T1" fmla="*/ 9 h 18"/>
                  <a:gd name="T2" fmla="*/ 0 w 17"/>
                  <a:gd name="T3" fmla="*/ 9 h 18"/>
                  <a:gd name="T4" fmla="*/ 8 w 17"/>
                  <a:gd name="T5" fmla="*/ 0 h 18"/>
                  <a:gd name="T6" fmla="*/ 17 w 17"/>
                  <a:gd name="T7" fmla="*/ 9 h 18"/>
                  <a:gd name="T8" fmla="*/ 17 w 17"/>
                  <a:gd name="T9" fmla="*/ 9 h 18"/>
                  <a:gd name="T10" fmla="*/ 8 w 17"/>
                  <a:gd name="T11" fmla="*/ 18 h 18"/>
                  <a:gd name="T12" fmla="*/ 0 w 17"/>
                  <a:gd name="T13" fmla="*/ 9 h 18"/>
                  <a:gd name="T14" fmla="*/ 16 w 17"/>
                  <a:gd name="T15" fmla="*/ 9 h 18"/>
                  <a:gd name="T16" fmla="*/ 16 w 17"/>
                  <a:gd name="T17" fmla="*/ 9 h 18"/>
                  <a:gd name="T18" fmla="*/ 8 w 17"/>
                  <a:gd name="T19" fmla="*/ 1 h 18"/>
                  <a:gd name="T20" fmla="*/ 1 w 17"/>
                  <a:gd name="T21" fmla="*/ 9 h 18"/>
                  <a:gd name="T22" fmla="*/ 1 w 17"/>
                  <a:gd name="T23" fmla="*/ 9 h 18"/>
                  <a:gd name="T24" fmla="*/ 8 w 17"/>
                  <a:gd name="T25" fmla="*/ 17 h 18"/>
                  <a:gd name="T26" fmla="*/ 16 w 17"/>
                  <a:gd name="T27" fmla="*/ 9 h 18"/>
                  <a:gd name="T28" fmla="*/ 5 w 17"/>
                  <a:gd name="T29" fmla="*/ 4 h 18"/>
                  <a:gd name="T30" fmla="*/ 9 w 17"/>
                  <a:gd name="T31" fmla="*/ 4 h 18"/>
                  <a:gd name="T32" fmla="*/ 12 w 17"/>
                  <a:gd name="T33" fmla="*/ 7 h 18"/>
                  <a:gd name="T34" fmla="*/ 12 w 17"/>
                  <a:gd name="T35" fmla="*/ 7 h 18"/>
                  <a:gd name="T36" fmla="*/ 10 w 17"/>
                  <a:gd name="T37" fmla="*/ 10 h 18"/>
                  <a:gd name="T38" fmla="*/ 13 w 17"/>
                  <a:gd name="T39" fmla="*/ 14 h 18"/>
                  <a:gd name="T40" fmla="*/ 10 w 17"/>
                  <a:gd name="T41" fmla="*/ 14 h 18"/>
                  <a:gd name="T42" fmla="*/ 8 w 17"/>
                  <a:gd name="T43" fmla="*/ 11 h 18"/>
                  <a:gd name="T44" fmla="*/ 7 w 17"/>
                  <a:gd name="T45" fmla="*/ 11 h 18"/>
                  <a:gd name="T46" fmla="*/ 7 w 17"/>
                  <a:gd name="T47" fmla="*/ 14 h 18"/>
                  <a:gd name="T48" fmla="*/ 5 w 17"/>
                  <a:gd name="T49" fmla="*/ 14 h 18"/>
                  <a:gd name="T50" fmla="*/ 5 w 17"/>
                  <a:gd name="T51" fmla="*/ 4 h 18"/>
                  <a:gd name="T52" fmla="*/ 8 w 17"/>
                  <a:gd name="T53" fmla="*/ 9 h 18"/>
                  <a:gd name="T54" fmla="*/ 10 w 17"/>
                  <a:gd name="T55" fmla="*/ 7 h 18"/>
                  <a:gd name="T56" fmla="*/ 8 w 17"/>
                  <a:gd name="T57" fmla="*/ 6 h 18"/>
                  <a:gd name="T58" fmla="*/ 7 w 17"/>
                  <a:gd name="T59" fmla="*/ 6 h 18"/>
                  <a:gd name="T60" fmla="*/ 7 w 17"/>
                  <a:gd name="T61" fmla="*/ 9 h 18"/>
                  <a:gd name="T62" fmla="*/ 8 w 17"/>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9"/>
                    </a:moveTo>
                    <a:cubicBezTo>
                      <a:pt x="0" y="9"/>
                      <a:pt x="0" y="9"/>
                      <a:pt x="0" y="9"/>
                    </a:cubicBezTo>
                    <a:cubicBezTo>
                      <a:pt x="0" y="4"/>
                      <a:pt x="3" y="0"/>
                      <a:pt x="8" y="0"/>
                    </a:cubicBezTo>
                    <a:cubicBezTo>
                      <a:pt x="13" y="0"/>
                      <a:pt x="17" y="4"/>
                      <a:pt x="17" y="9"/>
                    </a:cubicBezTo>
                    <a:cubicBezTo>
                      <a:pt x="17" y="9"/>
                      <a:pt x="17" y="9"/>
                      <a:pt x="17" y="9"/>
                    </a:cubicBezTo>
                    <a:cubicBezTo>
                      <a:pt x="17" y="14"/>
                      <a:pt x="13" y="18"/>
                      <a:pt x="8" y="18"/>
                    </a:cubicBezTo>
                    <a:cubicBezTo>
                      <a:pt x="3" y="18"/>
                      <a:pt x="0" y="14"/>
                      <a:pt x="0" y="9"/>
                    </a:cubicBezTo>
                    <a:close/>
                    <a:moveTo>
                      <a:pt x="16" y="9"/>
                    </a:moveTo>
                    <a:cubicBezTo>
                      <a:pt x="16" y="9"/>
                      <a:pt x="16" y="9"/>
                      <a:pt x="16" y="9"/>
                    </a:cubicBezTo>
                    <a:cubicBezTo>
                      <a:pt x="16" y="4"/>
                      <a:pt x="13" y="1"/>
                      <a:pt x="8" y="1"/>
                    </a:cubicBezTo>
                    <a:cubicBezTo>
                      <a:pt x="4" y="1"/>
                      <a:pt x="1" y="4"/>
                      <a:pt x="1" y="9"/>
                    </a:cubicBezTo>
                    <a:cubicBezTo>
                      <a:pt x="1" y="9"/>
                      <a:pt x="1" y="9"/>
                      <a:pt x="1" y="9"/>
                    </a:cubicBezTo>
                    <a:cubicBezTo>
                      <a:pt x="1" y="14"/>
                      <a:pt x="4" y="17"/>
                      <a:pt x="8" y="17"/>
                    </a:cubicBezTo>
                    <a:cubicBezTo>
                      <a:pt x="12" y="17"/>
                      <a:pt x="16" y="14"/>
                      <a:pt x="16" y="9"/>
                    </a:cubicBezTo>
                    <a:close/>
                    <a:moveTo>
                      <a:pt x="5" y="4"/>
                    </a:moveTo>
                    <a:cubicBezTo>
                      <a:pt x="9" y="4"/>
                      <a:pt x="9" y="4"/>
                      <a:pt x="9" y="4"/>
                    </a:cubicBezTo>
                    <a:cubicBezTo>
                      <a:pt x="11" y="4"/>
                      <a:pt x="12" y="5"/>
                      <a:pt x="12" y="7"/>
                    </a:cubicBezTo>
                    <a:cubicBezTo>
                      <a:pt x="12" y="7"/>
                      <a:pt x="12" y="7"/>
                      <a:pt x="12" y="7"/>
                    </a:cubicBezTo>
                    <a:cubicBezTo>
                      <a:pt x="12" y="9"/>
                      <a:pt x="11" y="10"/>
                      <a:pt x="10" y="10"/>
                    </a:cubicBezTo>
                    <a:cubicBezTo>
                      <a:pt x="13" y="14"/>
                      <a:pt x="13" y="14"/>
                      <a:pt x="13" y="14"/>
                    </a:cubicBezTo>
                    <a:cubicBezTo>
                      <a:pt x="10" y="14"/>
                      <a:pt x="10" y="14"/>
                      <a:pt x="10" y="14"/>
                    </a:cubicBezTo>
                    <a:cubicBezTo>
                      <a:pt x="8" y="11"/>
                      <a:pt x="8" y="11"/>
                      <a:pt x="8" y="11"/>
                    </a:cubicBezTo>
                    <a:cubicBezTo>
                      <a:pt x="7" y="11"/>
                      <a:pt x="7" y="11"/>
                      <a:pt x="7" y="11"/>
                    </a:cubicBezTo>
                    <a:cubicBezTo>
                      <a:pt x="7" y="14"/>
                      <a:pt x="7" y="14"/>
                      <a:pt x="7" y="14"/>
                    </a:cubicBezTo>
                    <a:cubicBezTo>
                      <a:pt x="5" y="14"/>
                      <a:pt x="5" y="14"/>
                      <a:pt x="5" y="14"/>
                    </a:cubicBezTo>
                    <a:lnTo>
                      <a:pt x="5" y="4"/>
                    </a:lnTo>
                    <a:close/>
                    <a:moveTo>
                      <a:pt x="8" y="9"/>
                    </a:moveTo>
                    <a:cubicBezTo>
                      <a:pt x="9" y="9"/>
                      <a:pt x="10" y="8"/>
                      <a:pt x="10" y="7"/>
                    </a:cubicBezTo>
                    <a:cubicBezTo>
                      <a:pt x="10" y="6"/>
                      <a:pt x="9" y="6"/>
                      <a:pt x="8" y="6"/>
                    </a:cubicBezTo>
                    <a:cubicBezTo>
                      <a:pt x="7" y="6"/>
                      <a:pt x="7" y="6"/>
                      <a:pt x="7" y="6"/>
                    </a:cubicBezTo>
                    <a:cubicBezTo>
                      <a:pt x="7" y="9"/>
                      <a:pt x="7" y="9"/>
                      <a:pt x="7" y="9"/>
                    </a:cubicBezTo>
                    <a:lnTo>
                      <a:pt x="8" y="9"/>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4" name="Freeform 22">
                <a:extLst>
                  <a:ext uri="{FF2B5EF4-FFF2-40B4-BE49-F238E27FC236}">
                    <a16:creationId xmlns:a16="http://schemas.microsoft.com/office/drawing/2014/main" id="{7365D945-141A-42AD-AD13-A49E77AD5FD7}"/>
                  </a:ext>
                </a:extLst>
              </p:cNvPr>
              <p:cNvSpPr>
                <a:spLocks/>
              </p:cNvSpPr>
              <p:nvPr/>
            </p:nvSpPr>
            <p:spPr bwMode="auto">
              <a:xfrm>
                <a:off x="6217479" y="2396956"/>
                <a:ext cx="68683" cy="96156"/>
              </a:xfrm>
              <a:custGeom>
                <a:avLst/>
                <a:gdLst>
                  <a:gd name="T0" fmla="*/ 0 w 49"/>
                  <a:gd name="T1" fmla="*/ 33 h 66"/>
                  <a:gd name="T2" fmla="*/ 0 w 49"/>
                  <a:gd name="T3" fmla="*/ 33 h 66"/>
                  <a:gd name="T4" fmla="*/ 28 w 49"/>
                  <a:gd name="T5" fmla="*/ 0 h 66"/>
                  <a:gd name="T6" fmla="*/ 48 w 49"/>
                  <a:gd name="T7" fmla="*/ 8 h 66"/>
                  <a:gd name="T8" fmla="*/ 42 w 49"/>
                  <a:gd name="T9" fmla="*/ 16 h 66"/>
                  <a:gd name="T10" fmla="*/ 28 w 49"/>
                  <a:gd name="T11" fmla="*/ 10 h 66"/>
                  <a:gd name="T12" fmla="*/ 11 w 49"/>
                  <a:gd name="T13" fmla="*/ 33 h 66"/>
                  <a:gd name="T14" fmla="*/ 11 w 49"/>
                  <a:gd name="T15" fmla="*/ 33 h 66"/>
                  <a:gd name="T16" fmla="*/ 28 w 49"/>
                  <a:gd name="T17" fmla="*/ 56 h 66"/>
                  <a:gd name="T18" fmla="*/ 42 w 49"/>
                  <a:gd name="T19" fmla="*/ 49 h 66"/>
                  <a:gd name="T20" fmla="*/ 49 w 49"/>
                  <a:gd name="T21" fmla="*/ 57 h 66"/>
                  <a:gd name="T22" fmla="*/ 28 w 49"/>
                  <a:gd name="T23" fmla="*/ 66 h 66"/>
                  <a:gd name="T24" fmla="*/ 0 w 49"/>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6">
                    <a:moveTo>
                      <a:pt x="0" y="33"/>
                    </a:moveTo>
                    <a:cubicBezTo>
                      <a:pt x="0" y="33"/>
                      <a:pt x="0" y="33"/>
                      <a:pt x="0" y="33"/>
                    </a:cubicBezTo>
                    <a:cubicBezTo>
                      <a:pt x="0" y="13"/>
                      <a:pt x="12" y="0"/>
                      <a:pt x="28" y="0"/>
                    </a:cubicBezTo>
                    <a:cubicBezTo>
                      <a:pt x="37" y="0"/>
                      <a:pt x="43" y="3"/>
                      <a:pt x="48" y="8"/>
                    </a:cubicBezTo>
                    <a:cubicBezTo>
                      <a:pt x="42" y="16"/>
                      <a:pt x="42" y="16"/>
                      <a:pt x="42" y="16"/>
                    </a:cubicBezTo>
                    <a:cubicBezTo>
                      <a:pt x="38" y="13"/>
                      <a:pt x="34" y="10"/>
                      <a:pt x="28" y="10"/>
                    </a:cubicBezTo>
                    <a:cubicBezTo>
                      <a:pt x="18" y="10"/>
                      <a:pt x="11" y="19"/>
                      <a:pt x="11" y="33"/>
                    </a:cubicBezTo>
                    <a:cubicBezTo>
                      <a:pt x="11" y="33"/>
                      <a:pt x="11" y="33"/>
                      <a:pt x="11" y="33"/>
                    </a:cubicBezTo>
                    <a:cubicBezTo>
                      <a:pt x="11" y="47"/>
                      <a:pt x="18" y="56"/>
                      <a:pt x="28" y="56"/>
                    </a:cubicBezTo>
                    <a:cubicBezTo>
                      <a:pt x="34" y="56"/>
                      <a:pt x="38" y="53"/>
                      <a:pt x="42" y="49"/>
                    </a:cubicBezTo>
                    <a:cubicBezTo>
                      <a:pt x="49" y="57"/>
                      <a:pt x="49" y="57"/>
                      <a:pt x="49" y="57"/>
                    </a:cubicBezTo>
                    <a:cubicBezTo>
                      <a:pt x="43" y="63"/>
                      <a:pt x="37" y="66"/>
                      <a:pt x="28" y="66"/>
                    </a:cubicBezTo>
                    <a:cubicBezTo>
                      <a:pt x="11" y="66"/>
                      <a:pt x="0" y="53"/>
                      <a:pt x="0" y="33"/>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5" name="Rectangle 23">
                <a:extLst>
                  <a:ext uri="{FF2B5EF4-FFF2-40B4-BE49-F238E27FC236}">
                    <a16:creationId xmlns:a16="http://schemas.microsoft.com/office/drawing/2014/main" id="{C72B8AB4-DE7A-4E06-BC88-691C0A2FA8B4}"/>
                  </a:ext>
                </a:extLst>
              </p:cNvPr>
              <p:cNvSpPr>
                <a:spLocks noChangeArrowheads="1"/>
              </p:cNvSpPr>
              <p:nvPr/>
            </p:nvSpPr>
            <p:spPr bwMode="auto">
              <a:xfrm>
                <a:off x="6299245" y="2394994"/>
                <a:ext cx="13737" cy="96810"/>
              </a:xfrm>
              <a:prstGeom prst="rect">
                <a:avLst/>
              </a:prstGeom>
              <a:solidFill>
                <a:srgbClr val="000000"/>
              </a:solidFill>
              <a:ln w="9525">
                <a:noFill/>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6" name="Freeform 24">
                <a:extLst>
                  <a:ext uri="{FF2B5EF4-FFF2-40B4-BE49-F238E27FC236}">
                    <a16:creationId xmlns:a16="http://schemas.microsoft.com/office/drawing/2014/main" id="{215319E0-AD2D-44DD-B8D3-BA1A600DD655}"/>
                  </a:ext>
                </a:extLst>
              </p:cNvPr>
              <p:cNvSpPr>
                <a:spLocks noEditPoints="1"/>
              </p:cNvSpPr>
              <p:nvPr/>
            </p:nvSpPr>
            <p:spPr bwMode="auto">
              <a:xfrm>
                <a:off x="6327372" y="2419850"/>
                <a:ext cx="63450" cy="73262"/>
              </a:xfrm>
              <a:custGeom>
                <a:avLst/>
                <a:gdLst>
                  <a:gd name="T0" fmla="*/ 0 w 45"/>
                  <a:gd name="T1" fmla="*/ 25 h 50"/>
                  <a:gd name="T2" fmla="*/ 0 w 45"/>
                  <a:gd name="T3" fmla="*/ 24 h 50"/>
                  <a:gd name="T4" fmla="*/ 23 w 45"/>
                  <a:gd name="T5" fmla="*/ 0 h 50"/>
                  <a:gd name="T6" fmla="*/ 45 w 45"/>
                  <a:gd name="T7" fmla="*/ 24 h 50"/>
                  <a:gd name="T8" fmla="*/ 45 w 45"/>
                  <a:gd name="T9" fmla="*/ 25 h 50"/>
                  <a:gd name="T10" fmla="*/ 22 w 45"/>
                  <a:gd name="T11" fmla="*/ 50 h 50"/>
                  <a:gd name="T12" fmla="*/ 0 w 45"/>
                  <a:gd name="T13" fmla="*/ 25 h 50"/>
                  <a:gd name="T14" fmla="*/ 34 w 45"/>
                  <a:gd name="T15" fmla="*/ 25 h 50"/>
                  <a:gd name="T16" fmla="*/ 34 w 45"/>
                  <a:gd name="T17" fmla="*/ 25 h 50"/>
                  <a:gd name="T18" fmla="*/ 22 w 45"/>
                  <a:gd name="T19" fmla="*/ 9 h 50"/>
                  <a:gd name="T20" fmla="*/ 11 w 45"/>
                  <a:gd name="T21" fmla="*/ 24 h 50"/>
                  <a:gd name="T22" fmla="*/ 11 w 45"/>
                  <a:gd name="T23" fmla="*/ 25 h 50"/>
                  <a:gd name="T24" fmla="*/ 23 w 45"/>
                  <a:gd name="T25" fmla="*/ 41 h 50"/>
                  <a:gd name="T26" fmla="*/ 34 w 45"/>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0" y="25"/>
                    </a:moveTo>
                    <a:cubicBezTo>
                      <a:pt x="0" y="24"/>
                      <a:pt x="0" y="24"/>
                      <a:pt x="0" y="24"/>
                    </a:cubicBezTo>
                    <a:cubicBezTo>
                      <a:pt x="0" y="10"/>
                      <a:pt x="10" y="0"/>
                      <a:pt x="23" y="0"/>
                    </a:cubicBezTo>
                    <a:cubicBezTo>
                      <a:pt x="35" y="0"/>
                      <a:pt x="45" y="10"/>
                      <a:pt x="45" y="24"/>
                    </a:cubicBezTo>
                    <a:cubicBezTo>
                      <a:pt x="45" y="25"/>
                      <a:pt x="45" y="25"/>
                      <a:pt x="45" y="25"/>
                    </a:cubicBezTo>
                    <a:cubicBezTo>
                      <a:pt x="45" y="39"/>
                      <a:pt x="35" y="50"/>
                      <a:pt x="22" y="50"/>
                    </a:cubicBezTo>
                    <a:cubicBezTo>
                      <a:pt x="10" y="50"/>
                      <a:pt x="0" y="40"/>
                      <a:pt x="0" y="25"/>
                    </a:cubicBezTo>
                    <a:close/>
                    <a:moveTo>
                      <a:pt x="34" y="25"/>
                    </a:moveTo>
                    <a:cubicBezTo>
                      <a:pt x="34" y="25"/>
                      <a:pt x="34" y="25"/>
                      <a:pt x="34" y="25"/>
                    </a:cubicBezTo>
                    <a:cubicBezTo>
                      <a:pt x="34" y="16"/>
                      <a:pt x="29" y="9"/>
                      <a:pt x="22" y="9"/>
                    </a:cubicBezTo>
                    <a:cubicBezTo>
                      <a:pt x="15" y="9"/>
                      <a:pt x="11" y="15"/>
                      <a:pt x="11" y="24"/>
                    </a:cubicBezTo>
                    <a:cubicBezTo>
                      <a:pt x="11" y="25"/>
                      <a:pt x="11" y="25"/>
                      <a:pt x="11" y="25"/>
                    </a:cubicBezTo>
                    <a:cubicBezTo>
                      <a:pt x="11" y="34"/>
                      <a:pt x="16" y="41"/>
                      <a:pt x="23" y="41"/>
                    </a:cubicBezTo>
                    <a:cubicBezTo>
                      <a:pt x="30"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7" name="Freeform 25">
                <a:extLst>
                  <a:ext uri="{FF2B5EF4-FFF2-40B4-BE49-F238E27FC236}">
                    <a16:creationId xmlns:a16="http://schemas.microsoft.com/office/drawing/2014/main" id="{F48C8CE5-AE63-4EDA-B2E0-3844B5E9D36D}"/>
                  </a:ext>
                </a:extLst>
              </p:cNvPr>
              <p:cNvSpPr>
                <a:spLocks/>
              </p:cNvSpPr>
              <p:nvPr/>
            </p:nvSpPr>
            <p:spPr bwMode="auto">
              <a:xfrm>
                <a:off x="6403905" y="2421812"/>
                <a:ext cx="53638" cy="71300"/>
              </a:xfrm>
              <a:custGeom>
                <a:avLst/>
                <a:gdLst>
                  <a:gd name="T0" fmla="*/ 0 w 38"/>
                  <a:gd name="T1" fmla="*/ 32 h 49"/>
                  <a:gd name="T2" fmla="*/ 0 w 38"/>
                  <a:gd name="T3" fmla="*/ 0 h 49"/>
                  <a:gd name="T4" fmla="*/ 10 w 38"/>
                  <a:gd name="T5" fmla="*/ 0 h 49"/>
                  <a:gd name="T6" fmla="*/ 10 w 38"/>
                  <a:gd name="T7" fmla="*/ 29 h 49"/>
                  <a:gd name="T8" fmla="*/ 19 w 38"/>
                  <a:gd name="T9" fmla="*/ 40 h 49"/>
                  <a:gd name="T10" fmla="*/ 28 w 38"/>
                  <a:gd name="T11" fmla="*/ 29 h 49"/>
                  <a:gd name="T12" fmla="*/ 28 w 38"/>
                  <a:gd name="T13" fmla="*/ 0 h 49"/>
                  <a:gd name="T14" fmla="*/ 38 w 38"/>
                  <a:gd name="T15" fmla="*/ 0 h 49"/>
                  <a:gd name="T16" fmla="*/ 38 w 38"/>
                  <a:gd name="T17" fmla="*/ 48 h 49"/>
                  <a:gd name="T18" fmla="*/ 28 w 38"/>
                  <a:gd name="T19" fmla="*/ 48 h 49"/>
                  <a:gd name="T20" fmla="*/ 28 w 38"/>
                  <a:gd name="T21" fmla="*/ 41 h 49"/>
                  <a:gd name="T22" fmla="*/ 15 w 38"/>
                  <a:gd name="T23" fmla="*/ 49 h 49"/>
                  <a:gd name="T24" fmla="*/ 0 w 38"/>
                  <a:gd name="T2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32"/>
                    </a:moveTo>
                    <a:cubicBezTo>
                      <a:pt x="0" y="0"/>
                      <a:pt x="0" y="0"/>
                      <a:pt x="0" y="0"/>
                    </a:cubicBezTo>
                    <a:cubicBezTo>
                      <a:pt x="10" y="0"/>
                      <a:pt x="10" y="0"/>
                      <a:pt x="10" y="0"/>
                    </a:cubicBezTo>
                    <a:cubicBezTo>
                      <a:pt x="10" y="29"/>
                      <a:pt x="10" y="29"/>
                      <a:pt x="10" y="29"/>
                    </a:cubicBezTo>
                    <a:cubicBezTo>
                      <a:pt x="10" y="36"/>
                      <a:pt x="13" y="40"/>
                      <a:pt x="19" y="40"/>
                    </a:cubicBezTo>
                    <a:cubicBezTo>
                      <a:pt x="24" y="40"/>
                      <a:pt x="28" y="35"/>
                      <a:pt x="28" y="29"/>
                    </a:cubicBezTo>
                    <a:cubicBezTo>
                      <a:pt x="28" y="0"/>
                      <a:pt x="28" y="0"/>
                      <a:pt x="28" y="0"/>
                    </a:cubicBezTo>
                    <a:cubicBezTo>
                      <a:pt x="38" y="0"/>
                      <a:pt x="38" y="0"/>
                      <a:pt x="38" y="0"/>
                    </a:cubicBezTo>
                    <a:cubicBezTo>
                      <a:pt x="38" y="48"/>
                      <a:pt x="38" y="48"/>
                      <a:pt x="38" y="48"/>
                    </a:cubicBezTo>
                    <a:cubicBezTo>
                      <a:pt x="28" y="48"/>
                      <a:pt x="28" y="48"/>
                      <a:pt x="28" y="48"/>
                    </a:cubicBezTo>
                    <a:cubicBezTo>
                      <a:pt x="28" y="41"/>
                      <a:pt x="28" y="41"/>
                      <a:pt x="28" y="41"/>
                    </a:cubicBezTo>
                    <a:cubicBezTo>
                      <a:pt x="25" y="45"/>
                      <a:pt x="21" y="49"/>
                      <a:pt x="15" y="49"/>
                    </a:cubicBezTo>
                    <a:cubicBezTo>
                      <a:pt x="5" y="49"/>
                      <a:pt x="0" y="42"/>
                      <a:pt x="0" y="32"/>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8" name="Freeform 26">
                <a:extLst>
                  <a:ext uri="{FF2B5EF4-FFF2-40B4-BE49-F238E27FC236}">
                    <a16:creationId xmlns:a16="http://schemas.microsoft.com/office/drawing/2014/main" id="{AF9809FF-91DB-4D2F-925D-2137E26B465A}"/>
                  </a:ext>
                </a:extLst>
              </p:cNvPr>
              <p:cNvSpPr>
                <a:spLocks noEditPoints="1"/>
              </p:cNvSpPr>
              <p:nvPr/>
            </p:nvSpPr>
            <p:spPr bwMode="auto">
              <a:xfrm>
                <a:off x="6471279" y="2394994"/>
                <a:ext cx="60834" cy="98118"/>
              </a:xfrm>
              <a:custGeom>
                <a:avLst/>
                <a:gdLst>
                  <a:gd name="T0" fmla="*/ 0 w 43"/>
                  <a:gd name="T1" fmla="*/ 42 h 67"/>
                  <a:gd name="T2" fmla="*/ 0 w 43"/>
                  <a:gd name="T3" fmla="*/ 41 h 67"/>
                  <a:gd name="T4" fmla="*/ 19 w 43"/>
                  <a:gd name="T5" fmla="*/ 17 h 67"/>
                  <a:gd name="T6" fmla="*/ 33 w 43"/>
                  <a:gd name="T7" fmla="*/ 25 h 67"/>
                  <a:gd name="T8" fmla="*/ 33 w 43"/>
                  <a:gd name="T9" fmla="*/ 0 h 67"/>
                  <a:gd name="T10" fmla="*/ 43 w 43"/>
                  <a:gd name="T11" fmla="*/ 0 h 67"/>
                  <a:gd name="T12" fmla="*/ 43 w 43"/>
                  <a:gd name="T13" fmla="*/ 66 h 67"/>
                  <a:gd name="T14" fmla="*/ 33 w 43"/>
                  <a:gd name="T15" fmla="*/ 66 h 67"/>
                  <a:gd name="T16" fmla="*/ 33 w 43"/>
                  <a:gd name="T17" fmla="*/ 58 h 67"/>
                  <a:gd name="T18" fmla="*/ 19 w 43"/>
                  <a:gd name="T19" fmla="*/ 67 h 67"/>
                  <a:gd name="T20" fmla="*/ 0 w 43"/>
                  <a:gd name="T21" fmla="*/ 42 h 67"/>
                  <a:gd name="T22" fmla="*/ 33 w 43"/>
                  <a:gd name="T23" fmla="*/ 42 h 67"/>
                  <a:gd name="T24" fmla="*/ 33 w 43"/>
                  <a:gd name="T25" fmla="*/ 41 h 67"/>
                  <a:gd name="T26" fmla="*/ 21 w 43"/>
                  <a:gd name="T27" fmla="*/ 26 h 67"/>
                  <a:gd name="T28" fmla="*/ 10 w 43"/>
                  <a:gd name="T29" fmla="*/ 41 h 67"/>
                  <a:gd name="T30" fmla="*/ 10 w 43"/>
                  <a:gd name="T31" fmla="*/ 42 h 67"/>
                  <a:gd name="T32" fmla="*/ 21 w 43"/>
                  <a:gd name="T33" fmla="*/ 58 h 67"/>
                  <a:gd name="T34" fmla="*/ 33 w 43"/>
                  <a:gd name="T35"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67">
                    <a:moveTo>
                      <a:pt x="0" y="42"/>
                    </a:moveTo>
                    <a:cubicBezTo>
                      <a:pt x="0" y="41"/>
                      <a:pt x="0" y="41"/>
                      <a:pt x="0" y="41"/>
                    </a:cubicBezTo>
                    <a:cubicBezTo>
                      <a:pt x="0" y="25"/>
                      <a:pt x="9" y="17"/>
                      <a:pt x="19" y="17"/>
                    </a:cubicBezTo>
                    <a:cubicBezTo>
                      <a:pt x="26" y="17"/>
                      <a:pt x="30" y="21"/>
                      <a:pt x="33" y="25"/>
                    </a:cubicBezTo>
                    <a:cubicBezTo>
                      <a:pt x="33" y="0"/>
                      <a:pt x="33" y="0"/>
                      <a:pt x="33" y="0"/>
                    </a:cubicBezTo>
                    <a:cubicBezTo>
                      <a:pt x="43" y="0"/>
                      <a:pt x="43" y="0"/>
                      <a:pt x="43" y="0"/>
                    </a:cubicBezTo>
                    <a:cubicBezTo>
                      <a:pt x="43" y="66"/>
                      <a:pt x="43" y="66"/>
                      <a:pt x="43" y="66"/>
                    </a:cubicBezTo>
                    <a:cubicBezTo>
                      <a:pt x="33" y="66"/>
                      <a:pt x="33" y="66"/>
                      <a:pt x="33" y="66"/>
                    </a:cubicBezTo>
                    <a:cubicBezTo>
                      <a:pt x="33" y="58"/>
                      <a:pt x="33" y="58"/>
                      <a:pt x="33" y="58"/>
                    </a:cubicBezTo>
                    <a:cubicBezTo>
                      <a:pt x="30" y="63"/>
                      <a:pt x="25" y="67"/>
                      <a:pt x="19" y="67"/>
                    </a:cubicBezTo>
                    <a:cubicBezTo>
                      <a:pt x="9" y="67"/>
                      <a:pt x="0" y="59"/>
                      <a:pt x="0" y="42"/>
                    </a:cubicBezTo>
                    <a:close/>
                    <a:moveTo>
                      <a:pt x="33" y="42"/>
                    </a:moveTo>
                    <a:cubicBezTo>
                      <a:pt x="33" y="41"/>
                      <a:pt x="33" y="41"/>
                      <a:pt x="33" y="41"/>
                    </a:cubicBezTo>
                    <a:cubicBezTo>
                      <a:pt x="33" y="32"/>
                      <a:pt x="28" y="26"/>
                      <a:pt x="21" y="26"/>
                    </a:cubicBezTo>
                    <a:cubicBezTo>
                      <a:pt x="15" y="26"/>
                      <a:pt x="10" y="32"/>
                      <a:pt x="10" y="41"/>
                    </a:cubicBezTo>
                    <a:cubicBezTo>
                      <a:pt x="10" y="42"/>
                      <a:pt x="10" y="42"/>
                      <a:pt x="10" y="42"/>
                    </a:cubicBezTo>
                    <a:cubicBezTo>
                      <a:pt x="10" y="52"/>
                      <a:pt x="15" y="58"/>
                      <a:pt x="21" y="58"/>
                    </a:cubicBezTo>
                    <a:cubicBezTo>
                      <a:pt x="28" y="58"/>
                      <a:pt x="33" y="52"/>
                      <a:pt x="33" y="42"/>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grpSp>
      <p:sp>
        <p:nvSpPr>
          <p:cNvPr id="109" name="TextBox 108">
            <a:extLst>
              <a:ext uri="{FF2B5EF4-FFF2-40B4-BE49-F238E27FC236}">
                <a16:creationId xmlns:a16="http://schemas.microsoft.com/office/drawing/2014/main" id="{3B9254AE-A08B-4874-A451-2CC1FE330521}"/>
              </a:ext>
            </a:extLst>
          </p:cNvPr>
          <p:cNvSpPr txBox="1"/>
          <p:nvPr/>
        </p:nvSpPr>
        <p:spPr>
          <a:xfrm>
            <a:off x="3024622" y="5098486"/>
            <a:ext cx="2393188"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Real-time audio video and peripheral support</a:t>
            </a:r>
          </a:p>
        </p:txBody>
      </p:sp>
      <p:cxnSp>
        <p:nvCxnSpPr>
          <p:cNvPr id="110" name="Straight Connector 109">
            <a:extLst>
              <a:ext uri="{FF2B5EF4-FFF2-40B4-BE49-F238E27FC236}">
                <a16:creationId xmlns:a16="http://schemas.microsoft.com/office/drawing/2014/main" id="{F2AE404A-5A5A-4281-879B-F7C00008ECD4}"/>
              </a:ext>
            </a:extLst>
          </p:cNvPr>
          <p:cNvCxnSpPr>
            <a:cxnSpLocks/>
          </p:cNvCxnSpPr>
          <p:nvPr/>
        </p:nvCxnSpPr>
        <p:spPr bwMode="gray">
          <a:xfrm>
            <a:off x="1846127" y="5926405"/>
            <a:ext cx="8640096" cy="0"/>
          </a:xfrm>
          <a:prstGeom prst="line">
            <a:avLst/>
          </a:prstGeom>
          <a:ln w="6350">
            <a:solidFill>
              <a:schemeClr val="bg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AE8551F-702E-41CE-A7C1-991021184805}"/>
              </a:ext>
            </a:extLst>
          </p:cNvPr>
          <p:cNvSpPr txBox="1"/>
          <p:nvPr/>
        </p:nvSpPr>
        <p:spPr>
          <a:xfrm>
            <a:off x="7846682" y="5098486"/>
            <a:ext cx="2393188"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Hybrid environment support</a:t>
            </a:r>
          </a:p>
        </p:txBody>
      </p:sp>
      <p:cxnSp>
        <p:nvCxnSpPr>
          <p:cNvPr id="112" name="Straight Connector 111">
            <a:extLst>
              <a:ext uri="{FF2B5EF4-FFF2-40B4-BE49-F238E27FC236}">
                <a16:creationId xmlns:a16="http://schemas.microsoft.com/office/drawing/2014/main" id="{AF1F250C-6A55-439C-8CD2-805CBAFC6F05}"/>
              </a:ext>
            </a:extLst>
          </p:cNvPr>
          <p:cNvCxnSpPr>
            <a:cxnSpLocks/>
          </p:cNvCxnSpPr>
          <p:nvPr/>
        </p:nvCxnSpPr>
        <p:spPr bwMode="gray">
          <a:xfrm>
            <a:off x="1880093" y="2860901"/>
            <a:ext cx="8572164" cy="0"/>
          </a:xfrm>
          <a:prstGeom prst="line">
            <a:avLst/>
          </a:prstGeom>
          <a:ln w="6350">
            <a:solidFill>
              <a:schemeClr val="bg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14" name="Graphic 113">
            <a:extLst>
              <a:ext uri="{FF2B5EF4-FFF2-40B4-BE49-F238E27FC236}">
                <a16:creationId xmlns:a16="http://schemas.microsoft.com/office/drawing/2014/main" id="{0CC27953-AE81-4F61-85FB-F5AE38D782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8274" y="5124030"/>
            <a:ext cx="733292" cy="419869"/>
          </a:xfrm>
          <a:prstGeom prst="rect">
            <a:avLst/>
          </a:prstGeom>
        </p:spPr>
      </p:pic>
      <p:sp>
        <p:nvSpPr>
          <p:cNvPr id="119" name="Rectangle 118">
            <a:extLst>
              <a:ext uri="{FF2B5EF4-FFF2-40B4-BE49-F238E27FC236}">
                <a16:creationId xmlns:a16="http://schemas.microsoft.com/office/drawing/2014/main" id="{C7FDE15D-CCB0-40BC-9CC1-478AC18CEC3E}"/>
              </a:ext>
            </a:extLst>
          </p:cNvPr>
          <p:cNvSpPr/>
          <p:nvPr/>
        </p:nvSpPr>
        <p:spPr>
          <a:xfrm>
            <a:off x="10239871" y="483672"/>
            <a:ext cx="2195722" cy="47929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r>
              <a:rPr lang="en-US">
                <a:solidFill>
                  <a:srgbClr val="FFFFFF"/>
                </a:solidFill>
                <a:latin typeface="Segoe UI "/>
              </a:rPr>
              <a:t>Available H1 2020</a:t>
            </a:r>
          </a:p>
        </p:txBody>
      </p:sp>
      <p:sp>
        <p:nvSpPr>
          <p:cNvPr id="2" name="Title 1">
            <a:extLst>
              <a:ext uri="{FF2B5EF4-FFF2-40B4-BE49-F238E27FC236}">
                <a16:creationId xmlns:a16="http://schemas.microsoft.com/office/drawing/2014/main" id="{E36B7666-C024-425A-8939-08506C024FDE}"/>
              </a:ext>
            </a:extLst>
          </p:cNvPr>
          <p:cNvSpPr>
            <a:spLocks noGrp="1"/>
          </p:cNvSpPr>
          <p:nvPr>
            <p:ph type="title"/>
          </p:nvPr>
        </p:nvSpPr>
        <p:spPr/>
        <p:txBody>
          <a:bodyPr/>
          <a:lstStyle/>
          <a:p>
            <a:r>
              <a:rPr lang="en-US" spc="-150"/>
              <a:t>VMware Horizon Cloud on Microsoft Azure</a:t>
            </a:r>
            <a:endParaRPr lang="en-US"/>
          </a:p>
        </p:txBody>
      </p:sp>
      <p:grpSp>
        <p:nvGrpSpPr>
          <p:cNvPr id="3" name="Group 2">
            <a:extLst>
              <a:ext uri="{FF2B5EF4-FFF2-40B4-BE49-F238E27FC236}">
                <a16:creationId xmlns:a16="http://schemas.microsoft.com/office/drawing/2014/main" id="{A3928A5B-427C-4DE4-9F0D-FFEDA4502EE3}"/>
              </a:ext>
            </a:extLst>
          </p:cNvPr>
          <p:cNvGrpSpPr/>
          <p:nvPr/>
        </p:nvGrpSpPr>
        <p:grpSpPr>
          <a:xfrm>
            <a:off x="2108953" y="4026764"/>
            <a:ext cx="709168" cy="628920"/>
            <a:chOff x="1967452" y="4018757"/>
            <a:chExt cx="778139" cy="690088"/>
          </a:xfrm>
        </p:grpSpPr>
        <p:sp>
          <p:nvSpPr>
            <p:cNvPr id="62" name="Freeform 5">
              <a:extLst>
                <a:ext uri="{FF2B5EF4-FFF2-40B4-BE49-F238E27FC236}">
                  <a16:creationId xmlns:a16="http://schemas.microsoft.com/office/drawing/2014/main" id="{22C890F2-2F34-44F2-AC51-298D7CB2333C}"/>
                </a:ext>
              </a:extLst>
            </p:cNvPr>
            <p:cNvSpPr>
              <a:spLocks/>
            </p:cNvSpPr>
            <p:nvPr/>
          </p:nvSpPr>
          <p:spPr bwMode="auto">
            <a:xfrm>
              <a:off x="1967452" y="4018757"/>
              <a:ext cx="778139" cy="543589"/>
            </a:xfrm>
            <a:custGeom>
              <a:avLst/>
              <a:gdLst>
                <a:gd name="T0" fmla="*/ 0 w 661"/>
                <a:gd name="T1" fmla="*/ 304 h 456"/>
                <a:gd name="T2" fmla="*/ 82 w 661"/>
                <a:gd name="T3" fmla="*/ 192 h 456"/>
                <a:gd name="T4" fmla="*/ 93 w 661"/>
                <a:gd name="T5" fmla="*/ 179 h 456"/>
                <a:gd name="T6" fmla="*/ 125 w 661"/>
                <a:gd name="T7" fmla="*/ 87 h 456"/>
                <a:gd name="T8" fmla="*/ 209 w 661"/>
                <a:gd name="T9" fmla="*/ 16 h 456"/>
                <a:gd name="T10" fmla="*/ 294 w 661"/>
                <a:gd name="T11" fmla="*/ 0 h 456"/>
                <a:gd name="T12" fmla="*/ 393 w 661"/>
                <a:gd name="T13" fmla="*/ 34 h 456"/>
                <a:gd name="T14" fmla="*/ 458 w 661"/>
                <a:gd name="T15" fmla="*/ 106 h 456"/>
                <a:gd name="T16" fmla="*/ 466 w 661"/>
                <a:gd name="T17" fmla="*/ 111 h 456"/>
                <a:gd name="T18" fmla="*/ 494 w 661"/>
                <a:gd name="T19" fmla="*/ 112 h 456"/>
                <a:gd name="T20" fmla="*/ 647 w 661"/>
                <a:gd name="T21" fmla="*/ 218 h 456"/>
                <a:gd name="T22" fmla="*/ 660 w 661"/>
                <a:gd name="T23" fmla="*/ 276 h 456"/>
                <a:gd name="T24" fmla="*/ 655 w 661"/>
                <a:gd name="T25" fmla="*/ 328 h 456"/>
                <a:gd name="T26" fmla="*/ 609 w 661"/>
                <a:gd name="T27" fmla="*/ 411 h 456"/>
                <a:gd name="T28" fmla="*/ 566 w 661"/>
                <a:gd name="T29" fmla="*/ 442 h 456"/>
                <a:gd name="T30" fmla="*/ 551 w 661"/>
                <a:gd name="T31" fmla="*/ 442 h 456"/>
                <a:gd name="T32" fmla="*/ 553 w 661"/>
                <a:gd name="T33" fmla="*/ 423 h 456"/>
                <a:gd name="T34" fmla="*/ 601 w 661"/>
                <a:gd name="T35" fmla="*/ 385 h 456"/>
                <a:gd name="T36" fmla="*/ 634 w 661"/>
                <a:gd name="T37" fmla="*/ 319 h 456"/>
                <a:gd name="T38" fmla="*/ 637 w 661"/>
                <a:gd name="T39" fmla="*/ 281 h 456"/>
                <a:gd name="T40" fmla="*/ 610 w 661"/>
                <a:gd name="T41" fmla="*/ 197 h 456"/>
                <a:gd name="T42" fmla="*/ 531 w 661"/>
                <a:gd name="T43" fmla="*/ 140 h 456"/>
                <a:gd name="T44" fmla="*/ 492 w 661"/>
                <a:gd name="T45" fmla="*/ 136 h 456"/>
                <a:gd name="T46" fmla="*/ 454 w 661"/>
                <a:gd name="T47" fmla="*/ 136 h 456"/>
                <a:gd name="T48" fmla="*/ 442 w 661"/>
                <a:gd name="T49" fmla="*/ 129 h 456"/>
                <a:gd name="T50" fmla="*/ 414 w 661"/>
                <a:gd name="T51" fmla="*/ 83 h 456"/>
                <a:gd name="T52" fmla="*/ 351 w 661"/>
                <a:gd name="T53" fmla="*/ 36 h 456"/>
                <a:gd name="T54" fmla="*/ 285 w 661"/>
                <a:gd name="T55" fmla="*/ 22 h 456"/>
                <a:gd name="T56" fmla="*/ 181 w 661"/>
                <a:gd name="T57" fmla="*/ 59 h 456"/>
                <a:gd name="T58" fmla="*/ 131 w 661"/>
                <a:gd name="T59" fmla="*/ 122 h 456"/>
                <a:gd name="T60" fmla="*/ 117 w 661"/>
                <a:gd name="T61" fmla="*/ 168 h 456"/>
                <a:gd name="T62" fmla="*/ 114 w 661"/>
                <a:gd name="T63" fmla="*/ 201 h 456"/>
                <a:gd name="T64" fmla="*/ 108 w 661"/>
                <a:gd name="T65" fmla="*/ 207 h 456"/>
                <a:gd name="T66" fmla="*/ 28 w 661"/>
                <a:gd name="T67" fmla="*/ 286 h 456"/>
                <a:gd name="T68" fmla="*/ 58 w 661"/>
                <a:gd name="T69" fmla="*/ 405 h 456"/>
                <a:gd name="T70" fmla="*/ 101 w 661"/>
                <a:gd name="T71" fmla="*/ 431 h 456"/>
                <a:gd name="T72" fmla="*/ 111 w 661"/>
                <a:gd name="T73" fmla="*/ 449 h 456"/>
                <a:gd name="T74" fmla="*/ 94 w 661"/>
                <a:gd name="T75" fmla="*/ 454 h 456"/>
                <a:gd name="T76" fmla="*/ 7 w 661"/>
                <a:gd name="T77" fmla="*/ 365 h 456"/>
                <a:gd name="T78" fmla="*/ 0 w 661"/>
                <a:gd name="T79" fmla="*/ 330 h 456"/>
                <a:gd name="T80" fmla="*/ 0 w 661"/>
                <a:gd name="T81" fmla="*/ 3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1" h="456">
                  <a:moveTo>
                    <a:pt x="0" y="304"/>
                  </a:moveTo>
                  <a:cubicBezTo>
                    <a:pt x="6" y="251"/>
                    <a:pt x="34" y="214"/>
                    <a:pt x="82" y="192"/>
                  </a:cubicBezTo>
                  <a:cubicBezTo>
                    <a:pt x="88" y="189"/>
                    <a:pt x="92" y="186"/>
                    <a:pt x="93" y="179"/>
                  </a:cubicBezTo>
                  <a:cubicBezTo>
                    <a:pt x="94" y="145"/>
                    <a:pt x="106" y="115"/>
                    <a:pt x="125" y="87"/>
                  </a:cubicBezTo>
                  <a:cubicBezTo>
                    <a:pt x="146" y="55"/>
                    <a:pt x="174" y="31"/>
                    <a:pt x="209" y="16"/>
                  </a:cubicBezTo>
                  <a:cubicBezTo>
                    <a:pt x="224" y="9"/>
                    <a:pt x="243" y="0"/>
                    <a:pt x="294" y="0"/>
                  </a:cubicBezTo>
                  <a:cubicBezTo>
                    <a:pt x="330" y="0"/>
                    <a:pt x="363" y="13"/>
                    <a:pt x="393" y="34"/>
                  </a:cubicBezTo>
                  <a:cubicBezTo>
                    <a:pt x="421" y="52"/>
                    <a:pt x="442" y="77"/>
                    <a:pt x="458" y="106"/>
                  </a:cubicBezTo>
                  <a:cubicBezTo>
                    <a:pt x="459" y="109"/>
                    <a:pt x="463" y="111"/>
                    <a:pt x="466" y="111"/>
                  </a:cubicBezTo>
                  <a:cubicBezTo>
                    <a:pt x="475" y="112"/>
                    <a:pt x="485" y="112"/>
                    <a:pt x="494" y="112"/>
                  </a:cubicBezTo>
                  <a:cubicBezTo>
                    <a:pt x="561" y="112"/>
                    <a:pt x="622" y="154"/>
                    <a:pt x="647" y="218"/>
                  </a:cubicBezTo>
                  <a:cubicBezTo>
                    <a:pt x="654" y="236"/>
                    <a:pt x="658" y="255"/>
                    <a:pt x="660" y="276"/>
                  </a:cubicBezTo>
                  <a:cubicBezTo>
                    <a:pt x="661" y="294"/>
                    <a:pt x="660" y="311"/>
                    <a:pt x="655" y="328"/>
                  </a:cubicBezTo>
                  <a:cubicBezTo>
                    <a:pt x="647" y="360"/>
                    <a:pt x="632" y="388"/>
                    <a:pt x="609" y="411"/>
                  </a:cubicBezTo>
                  <a:cubicBezTo>
                    <a:pt x="596" y="424"/>
                    <a:pt x="582" y="435"/>
                    <a:pt x="566" y="442"/>
                  </a:cubicBezTo>
                  <a:cubicBezTo>
                    <a:pt x="561" y="444"/>
                    <a:pt x="555" y="444"/>
                    <a:pt x="551" y="442"/>
                  </a:cubicBezTo>
                  <a:cubicBezTo>
                    <a:pt x="542" y="438"/>
                    <a:pt x="544" y="428"/>
                    <a:pt x="553" y="423"/>
                  </a:cubicBezTo>
                  <a:cubicBezTo>
                    <a:pt x="571" y="414"/>
                    <a:pt x="587" y="401"/>
                    <a:pt x="601" y="385"/>
                  </a:cubicBezTo>
                  <a:cubicBezTo>
                    <a:pt x="618" y="366"/>
                    <a:pt x="629" y="344"/>
                    <a:pt x="634" y="319"/>
                  </a:cubicBezTo>
                  <a:cubicBezTo>
                    <a:pt x="636" y="307"/>
                    <a:pt x="637" y="293"/>
                    <a:pt x="637" y="281"/>
                  </a:cubicBezTo>
                  <a:cubicBezTo>
                    <a:pt x="637" y="250"/>
                    <a:pt x="627" y="222"/>
                    <a:pt x="610" y="197"/>
                  </a:cubicBezTo>
                  <a:cubicBezTo>
                    <a:pt x="590" y="169"/>
                    <a:pt x="563" y="150"/>
                    <a:pt x="531" y="140"/>
                  </a:cubicBezTo>
                  <a:cubicBezTo>
                    <a:pt x="519" y="136"/>
                    <a:pt x="505" y="136"/>
                    <a:pt x="492" y="136"/>
                  </a:cubicBezTo>
                  <a:cubicBezTo>
                    <a:pt x="479" y="135"/>
                    <a:pt x="467" y="136"/>
                    <a:pt x="454" y="136"/>
                  </a:cubicBezTo>
                  <a:cubicBezTo>
                    <a:pt x="447" y="137"/>
                    <a:pt x="445" y="134"/>
                    <a:pt x="442" y="129"/>
                  </a:cubicBezTo>
                  <a:cubicBezTo>
                    <a:pt x="435" y="112"/>
                    <a:pt x="426" y="97"/>
                    <a:pt x="414" y="83"/>
                  </a:cubicBezTo>
                  <a:cubicBezTo>
                    <a:pt x="397" y="62"/>
                    <a:pt x="375" y="47"/>
                    <a:pt x="351" y="36"/>
                  </a:cubicBezTo>
                  <a:cubicBezTo>
                    <a:pt x="330" y="26"/>
                    <a:pt x="307" y="22"/>
                    <a:pt x="285" y="22"/>
                  </a:cubicBezTo>
                  <a:cubicBezTo>
                    <a:pt x="247" y="22"/>
                    <a:pt x="212" y="35"/>
                    <a:pt x="181" y="59"/>
                  </a:cubicBezTo>
                  <a:cubicBezTo>
                    <a:pt x="159" y="76"/>
                    <a:pt x="142" y="97"/>
                    <a:pt x="131" y="122"/>
                  </a:cubicBezTo>
                  <a:cubicBezTo>
                    <a:pt x="125" y="137"/>
                    <a:pt x="121" y="152"/>
                    <a:pt x="117" y="168"/>
                  </a:cubicBezTo>
                  <a:cubicBezTo>
                    <a:pt x="115" y="179"/>
                    <a:pt x="115" y="190"/>
                    <a:pt x="114" y="201"/>
                  </a:cubicBezTo>
                  <a:cubicBezTo>
                    <a:pt x="113" y="203"/>
                    <a:pt x="111" y="207"/>
                    <a:pt x="108" y="207"/>
                  </a:cubicBezTo>
                  <a:cubicBezTo>
                    <a:pt x="67" y="218"/>
                    <a:pt x="40" y="245"/>
                    <a:pt x="28" y="286"/>
                  </a:cubicBezTo>
                  <a:cubicBezTo>
                    <a:pt x="13" y="332"/>
                    <a:pt x="26" y="371"/>
                    <a:pt x="58" y="405"/>
                  </a:cubicBezTo>
                  <a:cubicBezTo>
                    <a:pt x="70" y="418"/>
                    <a:pt x="85" y="426"/>
                    <a:pt x="101" y="431"/>
                  </a:cubicBezTo>
                  <a:cubicBezTo>
                    <a:pt x="110" y="434"/>
                    <a:pt x="113" y="440"/>
                    <a:pt x="111" y="449"/>
                  </a:cubicBezTo>
                  <a:cubicBezTo>
                    <a:pt x="109" y="454"/>
                    <a:pt x="102" y="456"/>
                    <a:pt x="94" y="454"/>
                  </a:cubicBezTo>
                  <a:cubicBezTo>
                    <a:pt x="50" y="439"/>
                    <a:pt x="21" y="409"/>
                    <a:pt x="7" y="365"/>
                  </a:cubicBezTo>
                  <a:cubicBezTo>
                    <a:pt x="3" y="354"/>
                    <a:pt x="2" y="348"/>
                    <a:pt x="0" y="330"/>
                  </a:cubicBezTo>
                  <a:cubicBezTo>
                    <a:pt x="0" y="327"/>
                    <a:pt x="0" y="306"/>
                    <a:pt x="0" y="304"/>
                  </a:cubicBezTo>
                  <a:close/>
                </a:path>
              </a:pathLst>
            </a:custGeom>
            <a:solidFill>
              <a:schemeClr val="accent1"/>
            </a:solidFill>
            <a:ln w="6350">
              <a:solidFill>
                <a:schemeClr val="accent1"/>
              </a:solidFill>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56" name="Group 55">
              <a:extLst>
                <a:ext uri="{FF2B5EF4-FFF2-40B4-BE49-F238E27FC236}">
                  <a16:creationId xmlns:a16="http://schemas.microsoft.com/office/drawing/2014/main" id="{FA49362B-D93C-445A-B7D1-BDBC0A074666}"/>
                </a:ext>
              </a:extLst>
            </p:cNvPr>
            <p:cNvGrpSpPr/>
            <p:nvPr/>
          </p:nvGrpSpPr>
          <p:grpSpPr>
            <a:xfrm>
              <a:off x="2133019" y="4277044"/>
              <a:ext cx="465137" cy="431801"/>
              <a:chOff x="8184358" y="5707855"/>
              <a:chExt cx="465137" cy="431801"/>
            </a:xfrm>
          </p:grpSpPr>
          <p:grpSp>
            <p:nvGrpSpPr>
              <p:cNvPr id="57" name="Group 56">
                <a:extLst>
                  <a:ext uri="{FF2B5EF4-FFF2-40B4-BE49-F238E27FC236}">
                    <a16:creationId xmlns:a16="http://schemas.microsoft.com/office/drawing/2014/main" id="{B07D6DD3-0DDC-492E-BF49-763D02A4CA51}"/>
                  </a:ext>
                </a:extLst>
              </p:cNvPr>
              <p:cNvGrpSpPr/>
              <p:nvPr/>
            </p:nvGrpSpPr>
            <p:grpSpPr>
              <a:xfrm>
                <a:off x="8184358" y="5707855"/>
                <a:ext cx="465137" cy="431801"/>
                <a:chOff x="9139238" y="4076700"/>
                <a:chExt cx="465137" cy="431801"/>
              </a:xfrm>
            </p:grpSpPr>
            <p:sp>
              <p:nvSpPr>
                <p:cNvPr id="77" name="Rectangle 39">
                  <a:extLst>
                    <a:ext uri="{FF2B5EF4-FFF2-40B4-BE49-F238E27FC236}">
                      <a16:creationId xmlns:a16="http://schemas.microsoft.com/office/drawing/2014/main" id="{DAD772C7-FB99-42C2-A8D7-2D1CEE6C7614}"/>
                    </a:ext>
                  </a:extLst>
                </p:cNvPr>
                <p:cNvSpPr>
                  <a:spLocks noChangeArrowheads="1"/>
                </p:cNvSpPr>
                <p:nvPr/>
              </p:nvSpPr>
              <p:spPr bwMode="auto">
                <a:xfrm>
                  <a:off x="9170988" y="4095750"/>
                  <a:ext cx="419100"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8" name="Freeform 40">
                  <a:extLst>
                    <a:ext uri="{FF2B5EF4-FFF2-40B4-BE49-F238E27FC236}">
                      <a16:creationId xmlns:a16="http://schemas.microsoft.com/office/drawing/2014/main" id="{A9C75167-56A1-4F85-AFB6-DD3471D8F769}"/>
                    </a:ext>
                  </a:extLst>
                </p:cNvPr>
                <p:cNvSpPr>
                  <a:spLocks/>
                </p:cNvSpPr>
                <p:nvPr/>
              </p:nvSpPr>
              <p:spPr bwMode="auto">
                <a:xfrm>
                  <a:off x="9218613" y="4418013"/>
                  <a:ext cx="306387" cy="90488"/>
                </a:xfrm>
                <a:custGeom>
                  <a:avLst/>
                  <a:gdLst>
                    <a:gd name="T0" fmla="*/ 92 w 126"/>
                    <a:gd name="T1" fmla="*/ 0 h 37"/>
                    <a:gd name="T2" fmla="*/ 87 w 126"/>
                    <a:gd name="T3" fmla="*/ 0 h 37"/>
                    <a:gd name="T4" fmla="*/ 42 w 126"/>
                    <a:gd name="T5" fmla="*/ 0 h 37"/>
                    <a:gd name="T6" fmla="*/ 39 w 126"/>
                    <a:gd name="T7" fmla="*/ 0 h 37"/>
                    <a:gd name="T8" fmla="*/ 0 w 126"/>
                    <a:gd name="T9" fmla="*/ 26 h 37"/>
                    <a:gd name="T10" fmla="*/ 0 w 126"/>
                    <a:gd name="T11" fmla="*/ 37 h 37"/>
                    <a:gd name="T12" fmla="*/ 47 w 126"/>
                    <a:gd name="T13" fmla="*/ 37 h 37"/>
                    <a:gd name="T14" fmla="*/ 82 w 126"/>
                    <a:gd name="T15" fmla="*/ 37 h 37"/>
                    <a:gd name="T16" fmla="*/ 126 w 126"/>
                    <a:gd name="T17" fmla="*/ 37 h 37"/>
                    <a:gd name="T18" fmla="*/ 126 w 126"/>
                    <a:gd name="T19" fmla="*/ 26 h 37"/>
                    <a:gd name="T20" fmla="*/ 92 w 126"/>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7">
                      <a:moveTo>
                        <a:pt x="92" y="0"/>
                      </a:moveTo>
                      <a:cubicBezTo>
                        <a:pt x="87" y="0"/>
                        <a:pt x="87" y="0"/>
                        <a:pt x="87" y="0"/>
                      </a:cubicBezTo>
                      <a:cubicBezTo>
                        <a:pt x="42" y="0"/>
                        <a:pt x="42" y="0"/>
                        <a:pt x="42" y="0"/>
                      </a:cubicBezTo>
                      <a:cubicBezTo>
                        <a:pt x="39" y="0"/>
                        <a:pt x="39" y="0"/>
                        <a:pt x="39" y="0"/>
                      </a:cubicBezTo>
                      <a:cubicBezTo>
                        <a:pt x="46" y="23"/>
                        <a:pt x="37" y="26"/>
                        <a:pt x="0" y="26"/>
                      </a:cubicBezTo>
                      <a:cubicBezTo>
                        <a:pt x="0" y="37"/>
                        <a:pt x="0" y="37"/>
                        <a:pt x="0" y="37"/>
                      </a:cubicBezTo>
                      <a:cubicBezTo>
                        <a:pt x="47" y="37"/>
                        <a:pt x="47" y="37"/>
                        <a:pt x="47" y="37"/>
                      </a:cubicBezTo>
                      <a:cubicBezTo>
                        <a:pt x="82" y="37"/>
                        <a:pt x="82" y="37"/>
                        <a:pt x="82" y="37"/>
                      </a:cubicBezTo>
                      <a:cubicBezTo>
                        <a:pt x="126" y="37"/>
                        <a:pt x="126" y="37"/>
                        <a:pt x="126" y="37"/>
                      </a:cubicBezTo>
                      <a:cubicBezTo>
                        <a:pt x="126" y="26"/>
                        <a:pt x="126" y="26"/>
                        <a:pt x="126" y="26"/>
                      </a:cubicBezTo>
                      <a:cubicBezTo>
                        <a:pt x="89" y="26"/>
                        <a:pt x="85" y="23"/>
                        <a:pt x="9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9" name="Freeform 41">
                  <a:extLst>
                    <a:ext uri="{FF2B5EF4-FFF2-40B4-BE49-F238E27FC236}">
                      <a16:creationId xmlns:a16="http://schemas.microsoft.com/office/drawing/2014/main" id="{47E89AF4-F1FC-4A8F-8211-2D3DAF89D8D0}"/>
                    </a:ext>
                  </a:extLst>
                </p:cNvPr>
                <p:cNvSpPr>
                  <a:spLocks/>
                </p:cNvSpPr>
                <p:nvPr/>
              </p:nvSpPr>
              <p:spPr bwMode="auto">
                <a:xfrm>
                  <a:off x="9148763" y="4076700"/>
                  <a:ext cx="428625" cy="4763"/>
                </a:xfrm>
                <a:custGeom>
                  <a:avLst/>
                  <a:gdLst>
                    <a:gd name="T0" fmla="*/ 177 w 177"/>
                    <a:gd name="T1" fmla="*/ 0 h 2"/>
                    <a:gd name="T2" fmla="*/ 177 w 177"/>
                    <a:gd name="T3" fmla="*/ 0 h 2"/>
                    <a:gd name="T4" fmla="*/ 177 w 177"/>
                    <a:gd name="T5" fmla="*/ 0 h 2"/>
                    <a:gd name="T6" fmla="*/ 7 w 177"/>
                    <a:gd name="T7" fmla="*/ 0 h 2"/>
                    <a:gd name="T8" fmla="*/ 0 w 177"/>
                    <a:gd name="T9" fmla="*/ 2 h 2"/>
                    <a:gd name="T10" fmla="*/ 7 w 177"/>
                    <a:gd name="T11" fmla="*/ 0 h 2"/>
                    <a:gd name="T12" fmla="*/ 177 w 17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77" h="2">
                      <a:moveTo>
                        <a:pt x="177" y="0"/>
                      </a:moveTo>
                      <a:cubicBezTo>
                        <a:pt x="177" y="0"/>
                        <a:pt x="177" y="0"/>
                        <a:pt x="177" y="0"/>
                      </a:cubicBezTo>
                      <a:cubicBezTo>
                        <a:pt x="177" y="0"/>
                        <a:pt x="177" y="0"/>
                        <a:pt x="177" y="0"/>
                      </a:cubicBezTo>
                      <a:cubicBezTo>
                        <a:pt x="7" y="0"/>
                        <a:pt x="7" y="0"/>
                        <a:pt x="7" y="0"/>
                      </a:cubicBezTo>
                      <a:cubicBezTo>
                        <a:pt x="4" y="0"/>
                        <a:pt x="2" y="1"/>
                        <a:pt x="0" y="2"/>
                      </a:cubicBezTo>
                      <a:cubicBezTo>
                        <a:pt x="2" y="1"/>
                        <a:pt x="4" y="0"/>
                        <a:pt x="7" y="0"/>
                      </a:cubicBezTo>
                      <a:lnTo>
                        <a:pt x="177"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0" name="Freeform 42">
                  <a:extLst>
                    <a:ext uri="{FF2B5EF4-FFF2-40B4-BE49-F238E27FC236}">
                      <a16:creationId xmlns:a16="http://schemas.microsoft.com/office/drawing/2014/main" id="{04E56BFE-B8F1-4ADF-B936-7F288E57AF04}"/>
                    </a:ext>
                  </a:extLst>
                </p:cNvPr>
                <p:cNvSpPr>
                  <a:spLocks/>
                </p:cNvSpPr>
                <p:nvPr/>
              </p:nvSpPr>
              <p:spPr bwMode="auto">
                <a:xfrm>
                  <a:off x="9175750" y="4076700"/>
                  <a:ext cx="428625" cy="341313"/>
                </a:xfrm>
                <a:custGeom>
                  <a:avLst/>
                  <a:gdLst>
                    <a:gd name="T0" fmla="*/ 166 w 177"/>
                    <a:gd name="T1" fmla="*/ 0 h 141"/>
                    <a:gd name="T2" fmla="*/ 148 w 177"/>
                    <a:gd name="T3" fmla="*/ 14 h 141"/>
                    <a:gd name="T4" fmla="*/ 162 w 177"/>
                    <a:gd name="T5" fmla="*/ 14 h 141"/>
                    <a:gd name="T6" fmla="*/ 162 w 177"/>
                    <a:gd name="T7" fmla="*/ 126 h 141"/>
                    <a:gd name="T8" fmla="*/ 17 w 177"/>
                    <a:gd name="T9" fmla="*/ 126 h 141"/>
                    <a:gd name="T10" fmla="*/ 0 w 177"/>
                    <a:gd name="T11" fmla="*/ 141 h 141"/>
                    <a:gd name="T12" fmla="*/ 166 w 177"/>
                    <a:gd name="T13" fmla="*/ 141 h 141"/>
                    <a:gd name="T14" fmla="*/ 177 w 177"/>
                    <a:gd name="T15" fmla="*/ 130 h 141"/>
                    <a:gd name="T16" fmla="*/ 177 w 177"/>
                    <a:gd name="T17" fmla="*/ 11 h 141"/>
                    <a:gd name="T18" fmla="*/ 166 w 177"/>
                    <a:gd name="T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1">
                      <a:moveTo>
                        <a:pt x="166" y="0"/>
                      </a:moveTo>
                      <a:cubicBezTo>
                        <a:pt x="148" y="14"/>
                        <a:pt x="148" y="14"/>
                        <a:pt x="148" y="14"/>
                      </a:cubicBezTo>
                      <a:cubicBezTo>
                        <a:pt x="162" y="14"/>
                        <a:pt x="162" y="14"/>
                        <a:pt x="162" y="14"/>
                      </a:cubicBezTo>
                      <a:cubicBezTo>
                        <a:pt x="162" y="126"/>
                        <a:pt x="162" y="126"/>
                        <a:pt x="162" y="126"/>
                      </a:cubicBezTo>
                      <a:cubicBezTo>
                        <a:pt x="17" y="126"/>
                        <a:pt x="17" y="126"/>
                        <a:pt x="17" y="126"/>
                      </a:cubicBezTo>
                      <a:cubicBezTo>
                        <a:pt x="0" y="141"/>
                        <a:pt x="0" y="141"/>
                        <a:pt x="0" y="141"/>
                      </a:cubicBezTo>
                      <a:cubicBezTo>
                        <a:pt x="166" y="141"/>
                        <a:pt x="166" y="141"/>
                        <a:pt x="166" y="141"/>
                      </a:cubicBezTo>
                      <a:cubicBezTo>
                        <a:pt x="171" y="141"/>
                        <a:pt x="177" y="136"/>
                        <a:pt x="177" y="130"/>
                      </a:cubicBezTo>
                      <a:cubicBezTo>
                        <a:pt x="177" y="11"/>
                        <a:pt x="177" y="11"/>
                        <a:pt x="177" y="11"/>
                      </a:cubicBezTo>
                      <a:cubicBezTo>
                        <a:pt x="177" y="5"/>
                        <a:pt x="171" y="0"/>
                        <a:pt x="166"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1" name="Freeform 43">
                  <a:extLst>
                    <a:ext uri="{FF2B5EF4-FFF2-40B4-BE49-F238E27FC236}">
                      <a16:creationId xmlns:a16="http://schemas.microsoft.com/office/drawing/2014/main" id="{C25BAC38-4DA2-4B82-9AB7-00AAF649F734}"/>
                    </a:ext>
                  </a:extLst>
                </p:cNvPr>
                <p:cNvSpPr>
                  <a:spLocks/>
                </p:cNvSpPr>
                <p:nvPr/>
              </p:nvSpPr>
              <p:spPr bwMode="auto">
                <a:xfrm>
                  <a:off x="9139238" y="4081463"/>
                  <a:ext cx="36512" cy="336550"/>
                </a:xfrm>
                <a:custGeom>
                  <a:avLst/>
                  <a:gdLst>
                    <a:gd name="T0" fmla="*/ 0 w 15"/>
                    <a:gd name="T1" fmla="*/ 128 h 139"/>
                    <a:gd name="T2" fmla="*/ 0 w 15"/>
                    <a:gd name="T3" fmla="*/ 9 h 139"/>
                    <a:gd name="T4" fmla="*/ 4 w 15"/>
                    <a:gd name="T5" fmla="*/ 0 h 139"/>
                    <a:gd name="T6" fmla="*/ 0 w 15"/>
                    <a:gd name="T7" fmla="*/ 9 h 139"/>
                    <a:gd name="T8" fmla="*/ 0 w 15"/>
                    <a:gd name="T9" fmla="*/ 128 h 139"/>
                    <a:gd name="T10" fmla="*/ 11 w 15"/>
                    <a:gd name="T11" fmla="*/ 139 h 139"/>
                    <a:gd name="T12" fmla="*/ 15 w 15"/>
                    <a:gd name="T13" fmla="*/ 139 h 139"/>
                    <a:gd name="T14" fmla="*/ 15 w 15"/>
                    <a:gd name="T15" fmla="*/ 139 h 139"/>
                    <a:gd name="T16" fmla="*/ 11 w 15"/>
                    <a:gd name="T17" fmla="*/ 139 h 139"/>
                    <a:gd name="T18" fmla="*/ 0 w 15"/>
                    <a:gd name="T19" fmla="*/ 12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9">
                      <a:moveTo>
                        <a:pt x="0" y="128"/>
                      </a:moveTo>
                      <a:cubicBezTo>
                        <a:pt x="0" y="9"/>
                        <a:pt x="0" y="9"/>
                        <a:pt x="0" y="9"/>
                      </a:cubicBezTo>
                      <a:cubicBezTo>
                        <a:pt x="0" y="5"/>
                        <a:pt x="2" y="2"/>
                        <a:pt x="4" y="0"/>
                      </a:cubicBezTo>
                      <a:cubicBezTo>
                        <a:pt x="2" y="2"/>
                        <a:pt x="0" y="5"/>
                        <a:pt x="0" y="9"/>
                      </a:cubicBezTo>
                      <a:cubicBezTo>
                        <a:pt x="0" y="128"/>
                        <a:pt x="0" y="128"/>
                        <a:pt x="0" y="128"/>
                      </a:cubicBezTo>
                      <a:cubicBezTo>
                        <a:pt x="0" y="134"/>
                        <a:pt x="5" y="139"/>
                        <a:pt x="11" y="139"/>
                      </a:cubicBezTo>
                      <a:cubicBezTo>
                        <a:pt x="15" y="139"/>
                        <a:pt x="15" y="139"/>
                        <a:pt x="15" y="139"/>
                      </a:cubicBezTo>
                      <a:cubicBezTo>
                        <a:pt x="15" y="139"/>
                        <a:pt x="15" y="139"/>
                        <a:pt x="15" y="139"/>
                      </a:cubicBezTo>
                      <a:cubicBezTo>
                        <a:pt x="11" y="139"/>
                        <a:pt x="11" y="139"/>
                        <a:pt x="11" y="139"/>
                      </a:cubicBezTo>
                      <a:cubicBezTo>
                        <a:pt x="5" y="139"/>
                        <a:pt x="0" y="134"/>
                        <a:pt x="0"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2" name="Freeform 44">
                  <a:extLst>
                    <a:ext uri="{FF2B5EF4-FFF2-40B4-BE49-F238E27FC236}">
                      <a16:creationId xmlns:a16="http://schemas.microsoft.com/office/drawing/2014/main" id="{8C0EA71C-6BBA-4C93-9FF1-99A41D88DF32}"/>
                    </a:ext>
                  </a:extLst>
                </p:cNvPr>
                <p:cNvSpPr>
                  <a:spLocks/>
                </p:cNvSpPr>
                <p:nvPr/>
              </p:nvSpPr>
              <p:spPr bwMode="auto">
                <a:xfrm>
                  <a:off x="9139238" y="4076700"/>
                  <a:ext cx="438150" cy="341313"/>
                </a:xfrm>
                <a:custGeom>
                  <a:avLst/>
                  <a:gdLst>
                    <a:gd name="T0" fmla="*/ 15 w 181"/>
                    <a:gd name="T1" fmla="*/ 126 h 141"/>
                    <a:gd name="T2" fmla="*/ 15 w 181"/>
                    <a:gd name="T3" fmla="*/ 14 h 141"/>
                    <a:gd name="T4" fmla="*/ 163 w 181"/>
                    <a:gd name="T5" fmla="*/ 14 h 141"/>
                    <a:gd name="T6" fmla="*/ 181 w 181"/>
                    <a:gd name="T7" fmla="*/ 0 h 141"/>
                    <a:gd name="T8" fmla="*/ 181 w 181"/>
                    <a:gd name="T9" fmla="*/ 0 h 141"/>
                    <a:gd name="T10" fmla="*/ 181 w 181"/>
                    <a:gd name="T11" fmla="*/ 0 h 141"/>
                    <a:gd name="T12" fmla="*/ 11 w 181"/>
                    <a:gd name="T13" fmla="*/ 0 h 141"/>
                    <a:gd name="T14" fmla="*/ 4 w 181"/>
                    <a:gd name="T15" fmla="*/ 2 h 141"/>
                    <a:gd name="T16" fmla="*/ 0 w 181"/>
                    <a:gd name="T17" fmla="*/ 11 h 141"/>
                    <a:gd name="T18" fmla="*/ 0 w 181"/>
                    <a:gd name="T19" fmla="*/ 130 h 141"/>
                    <a:gd name="T20" fmla="*/ 11 w 181"/>
                    <a:gd name="T21" fmla="*/ 141 h 141"/>
                    <a:gd name="T22" fmla="*/ 15 w 181"/>
                    <a:gd name="T23" fmla="*/ 141 h 141"/>
                    <a:gd name="T24" fmla="*/ 32 w 181"/>
                    <a:gd name="T25" fmla="*/ 126 h 141"/>
                    <a:gd name="T26" fmla="*/ 15 w 181"/>
                    <a:gd name="T27"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41">
                      <a:moveTo>
                        <a:pt x="15" y="126"/>
                      </a:moveTo>
                      <a:cubicBezTo>
                        <a:pt x="15" y="14"/>
                        <a:pt x="15" y="14"/>
                        <a:pt x="15" y="14"/>
                      </a:cubicBezTo>
                      <a:cubicBezTo>
                        <a:pt x="163" y="14"/>
                        <a:pt x="163" y="14"/>
                        <a:pt x="163" y="14"/>
                      </a:cubicBezTo>
                      <a:cubicBezTo>
                        <a:pt x="181" y="0"/>
                        <a:pt x="181" y="0"/>
                        <a:pt x="181" y="0"/>
                      </a:cubicBezTo>
                      <a:cubicBezTo>
                        <a:pt x="181" y="0"/>
                        <a:pt x="181" y="0"/>
                        <a:pt x="181" y="0"/>
                      </a:cubicBezTo>
                      <a:cubicBezTo>
                        <a:pt x="181" y="0"/>
                        <a:pt x="181" y="0"/>
                        <a:pt x="181" y="0"/>
                      </a:cubicBezTo>
                      <a:cubicBezTo>
                        <a:pt x="11" y="0"/>
                        <a:pt x="11" y="0"/>
                        <a:pt x="11" y="0"/>
                      </a:cubicBezTo>
                      <a:cubicBezTo>
                        <a:pt x="8" y="0"/>
                        <a:pt x="6" y="1"/>
                        <a:pt x="4" y="2"/>
                      </a:cubicBezTo>
                      <a:cubicBezTo>
                        <a:pt x="2" y="4"/>
                        <a:pt x="0" y="7"/>
                        <a:pt x="0" y="11"/>
                      </a:cubicBezTo>
                      <a:cubicBezTo>
                        <a:pt x="0" y="130"/>
                        <a:pt x="0" y="130"/>
                        <a:pt x="0" y="130"/>
                      </a:cubicBezTo>
                      <a:cubicBezTo>
                        <a:pt x="0" y="136"/>
                        <a:pt x="5" y="141"/>
                        <a:pt x="11" y="141"/>
                      </a:cubicBezTo>
                      <a:cubicBezTo>
                        <a:pt x="15" y="141"/>
                        <a:pt x="15" y="141"/>
                        <a:pt x="15" y="141"/>
                      </a:cubicBezTo>
                      <a:cubicBezTo>
                        <a:pt x="32" y="126"/>
                        <a:pt x="32" y="126"/>
                        <a:pt x="32" y="126"/>
                      </a:cubicBezTo>
                      <a:lnTo>
                        <a:pt x="15" y="1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3" name="Rectangle 45">
                  <a:extLst>
                    <a:ext uri="{FF2B5EF4-FFF2-40B4-BE49-F238E27FC236}">
                      <a16:creationId xmlns:a16="http://schemas.microsoft.com/office/drawing/2014/main" id="{6982C351-A234-430F-8BE7-563E41B9E4CE}"/>
                    </a:ext>
                  </a:extLst>
                </p:cNvPr>
                <p:cNvSpPr>
                  <a:spLocks noChangeArrowheads="1"/>
                </p:cNvSpPr>
                <p:nvPr/>
              </p:nvSpPr>
              <p:spPr bwMode="auto">
                <a:xfrm>
                  <a:off x="9218613" y="4481513"/>
                  <a:ext cx="306387" cy="2698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4" name="Oval 46">
                  <a:extLst>
                    <a:ext uri="{FF2B5EF4-FFF2-40B4-BE49-F238E27FC236}">
                      <a16:creationId xmlns:a16="http://schemas.microsoft.com/office/drawing/2014/main" id="{01410016-4205-4F55-AAAE-B991C2173AFB}"/>
                    </a:ext>
                  </a:extLst>
                </p:cNvPr>
                <p:cNvSpPr>
                  <a:spLocks noChangeArrowheads="1"/>
                </p:cNvSpPr>
                <p:nvPr/>
              </p:nvSpPr>
              <p:spPr bwMode="auto">
                <a:xfrm>
                  <a:off x="9364663" y="4089400"/>
                  <a:ext cx="12700" cy="111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58" name="Group 57">
                <a:extLst>
                  <a:ext uri="{FF2B5EF4-FFF2-40B4-BE49-F238E27FC236}">
                    <a16:creationId xmlns:a16="http://schemas.microsoft.com/office/drawing/2014/main" id="{94700610-D1D1-4962-A7A8-E792A630BCF1}"/>
                  </a:ext>
                </a:extLst>
              </p:cNvPr>
              <p:cNvGrpSpPr/>
              <p:nvPr/>
            </p:nvGrpSpPr>
            <p:grpSpPr>
              <a:xfrm>
                <a:off x="8324852" y="5768182"/>
                <a:ext cx="182562" cy="204787"/>
                <a:chOff x="8924926" y="5795963"/>
                <a:chExt cx="182562" cy="204787"/>
              </a:xfrm>
            </p:grpSpPr>
            <p:sp>
              <p:nvSpPr>
                <p:cNvPr id="59" name="Freeform 15">
                  <a:extLst>
                    <a:ext uri="{FF2B5EF4-FFF2-40B4-BE49-F238E27FC236}">
                      <a16:creationId xmlns:a16="http://schemas.microsoft.com/office/drawing/2014/main" id="{A01141F5-1B88-412C-80CB-D80E5EFFB1B9}"/>
                    </a:ext>
                  </a:extLst>
                </p:cNvPr>
                <p:cNvSpPr>
                  <a:spLocks/>
                </p:cNvSpPr>
                <p:nvPr/>
              </p:nvSpPr>
              <p:spPr bwMode="auto">
                <a:xfrm>
                  <a:off x="8924926" y="5859463"/>
                  <a:ext cx="82550" cy="141287"/>
                </a:xfrm>
                <a:custGeom>
                  <a:avLst/>
                  <a:gdLst>
                    <a:gd name="T0" fmla="*/ 2 w 52"/>
                    <a:gd name="T1" fmla="*/ 0 h 89"/>
                    <a:gd name="T2" fmla="*/ 0 w 52"/>
                    <a:gd name="T3" fmla="*/ 0 h 89"/>
                    <a:gd name="T4" fmla="*/ 0 w 52"/>
                    <a:gd name="T5" fmla="*/ 2 h 89"/>
                    <a:gd name="T6" fmla="*/ 0 w 52"/>
                    <a:gd name="T7" fmla="*/ 60 h 89"/>
                    <a:gd name="T8" fmla="*/ 0 w 52"/>
                    <a:gd name="T9" fmla="*/ 62 h 89"/>
                    <a:gd name="T10" fmla="*/ 50 w 52"/>
                    <a:gd name="T11" fmla="*/ 89 h 89"/>
                    <a:gd name="T12" fmla="*/ 50 w 52"/>
                    <a:gd name="T13" fmla="*/ 89 h 89"/>
                    <a:gd name="T14" fmla="*/ 52 w 52"/>
                    <a:gd name="T15" fmla="*/ 89 h 89"/>
                    <a:gd name="T16" fmla="*/ 52 w 52"/>
                    <a:gd name="T17" fmla="*/ 89 h 89"/>
                    <a:gd name="T18" fmla="*/ 52 w 52"/>
                    <a:gd name="T19" fmla="*/ 31 h 89"/>
                    <a:gd name="T20" fmla="*/ 52 w 52"/>
                    <a:gd name="T21" fmla="*/ 29 h 89"/>
                    <a:gd name="T22" fmla="*/ 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2" y="0"/>
                      </a:moveTo>
                      <a:lnTo>
                        <a:pt x="0" y="0"/>
                      </a:lnTo>
                      <a:lnTo>
                        <a:pt x="0" y="2"/>
                      </a:lnTo>
                      <a:lnTo>
                        <a:pt x="0" y="60"/>
                      </a:lnTo>
                      <a:lnTo>
                        <a:pt x="0" y="62"/>
                      </a:lnTo>
                      <a:lnTo>
                        <a:pt x="50" y="89"/>
                      </a:lnTo>
                      <a:lnTo>
                        <a:pt x="50" y="89"/>
                      </a:lnTo>
                      <a:lnTo>
                        <a:pt x="52" y="89"/>
                      </a:lnTo>
                      <a:lnTo>
                        <a:pt x="52" y="89"/>
                      </a:lnTo>
                      <a:lnTo>
                        <a:pt x="52" y="31"/>
                      </a:lnTo>
                      <a:lnTo>
                        <a:pt x="52" y="29"/>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1" name="Freeform 16">
                  <a:extLst>
                    <a:ext uri="{FF2B5EF4-FFF2-40B4-BE49-F238E27FC236}">
                      <a16:creationId xmlns:a16="http://schemas.microsoft.com/office/drawing/2014/main" id="{A3EF6293-EB46-4D59-A0F2-9519BE3702E0}"/>
                    </a:ext>
                  </a:extLst>
                </p:cNvPr>
                <p:cNvSpPr>
                  <a:spLocks/>
                </p:cNvSpPr>
                <p:nvPr/>
              </p:nvSpPr>
              <p:spPr bwMode="auto">
                <a:xfrm>
                  <a:off x="8924926" y="5859463"/>
                  <a:ext cx="82550" cy="141287"/>
                </a:xfrm>
                <a:custGeom>
                  <a:avLst/>
                  <a:gdLst>
                    <a:gd name="T0" fmla="*/ 2 w 52"/>
                    <a:gd name="T1" fmla="*/ 0 h 89"/>
                    <a:gd name="T2" fmla="*/ 0 w 52"/>
                    <a:gd name="T3" fmla="*/ 0 h 89"/>
                    <a:gd name="T4" fmla="*/ 0 w 52"/>
                    <a:gd name="T5" fmla="*/ 2 h 89"/>
                    <a:gd name="T6" fmla="*/ 0 w 52"/>
                    <a:gd name="T7" fmla="*/ 60 h 89"/>
                    <a:gd name="T8" fmla="*/ 0 w 52"/>
                    <a:gd name="T9" fmla="*/ 62 h 89"/>
                    <a:gd name="T10" fmla="*/ 50 w 52"/>
                    <a:gd name="T11" fmla="*/ 89 h 89"/>
                    <a:gd name="T12" fmla="*/ 50 w 52"/>
                    <a:gd name="T13" fmla="*/ 89 h 89"/>
                    <a:gd name="T14" fmla="*/ 52 w 52"/>
                    <a:gd name="T15" fmla="*/ 89 h 89"/>
                    <a:gd name="T16" fmla="*/ 52 w 52"/>
                    <a:gd name="T17" fmla="*/ 89 h 89"/>
                    <a:gd name="T18" fmla="*/ 52 w 52"/>
                    <a:gd name="T19" fmla="*/ 31 h 89"/>
                    <a:gd name="T20" fmla="*/ 52 w 52"/>
                    <a:gd name="T21" fmla="*/ 29 h 89"/>
                    <a:gd name="T22" fmla="*/ 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2" y="0"/>
                      </a:moveTo>
                      <a:lnTo>
                        <a:pt x="0" y="0"/>
                      </a:lnTo>
                      <a:lnTo>
                        <a:pt x="0" y="2"/>
                      </a:lnTo>
                      <a:lnTo>
                        <a:pt x="0" y="60"/>
                      </a:lnTo>
                      <a:lnTo>
                        <a:pt x="0" y="62"/>
                      </a:lnTo>
                      <a:lnTo>
                        <a:pt x="50" y="89"/>
                      </a:lnTo>
                      <a:lnTo>
                        <a:pt x="50" y="89"/>
                      </a:lnTo>
                      <a:lnTo>
                        <a:pt x="52" y="89"/>
                      </a:lnTo>
                      <a:lnTo>
                        <a:pt x="52" y="89"/>
                      </a:lnTo>
                      <a:lnTo>
                        <a:pt x="52" y="31"/>
                      </a:lnTo>
                      <a:lnTo>
                        <a:pt x="52" y="29"/>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3" name="Freeform 17">
                  <a:extLst>
                    <a:ext uri="{FF2B5EF4-FFF2-40B4-BE49-F238E27FC236}">
                      <a16:creationId xmlns:a16="http://schemas.microsoft.com/office/drawing/2014/main" id="{3F7C6F5A-3F26-49DD-93CE-855F9B4058D2}"/>
                    </a:ext>
                  </a:extLst>
                </p:cNvPr>
                <p:cNvSpPr>
                  <a:spLocks/>
                </p:cNvSpPr>
                <p:nvPr/>
              </p:nvSpPr>
              <p:spPr bwMode="auto">
                <a:xfrm>
                  <a:off x="9024938" y="5859463"/>
                  <a:ext cx="82550" cy="141287"/>
                </a:xfrm>
                <a:custGeom>
                  <a:avLst/>
                  <a:gdLst>
                    <a:gd name="T0" fmla="*/ 52 w 52"/>
                    <a:gd name="T1" fmla="*/ 0 h 89"/>
                    <a:gd name="T2" fmla="*/ 51 w 52"/>
                    <a:gd name="T3" fmla="*/ 0 h 89"/>
                    <a:gd name="T4" fmla="*/ 0 w 52"/>
                    <a:gd name="T5" fmla="*/ 29 h 89"/>
                    <a:gd name="T6" fmla="*/ 0 w 52"/>
                    <a:gd name="T7" fmla="*/ 31 h 89"/>
                    <a:gd name="T8" fmla="*/ 0 w 52"/>
                    <a:gd name="T9" fmla="*/ 89 h 89"/>
                    <a:gd name="T10" fmla="*/ 0 w 52"/>
                    <a:gd name="T11" fmla="*/ 89 h 89"/>
                    <a:gd name="T12" fmla="*/ 2 w 52"/>
                    <a:gd name="T13" fmla="*/ 89 h 89"/>
                    <a:gd name="T14" fmla="*/ 2 w 52"/>
                    <a:gd name="T15" fmla="*/ 89 h 89"/>
                    <a:gd name="T16" fmla="*/ 52 w 52"/>
                    <a:gd name="T17" fmla="*/ 62 h 89"/>
                    <a:gd name="T18" fmla="*/ 52 w 52"/>
                    <a:gd name="T19" fmla="*/ 60 h 89"/>
                    <a:gd name="T20" fmla="*/ 52 w 52"/>
                    <a:gd name="T21" fmla="*/ 2 h 89"/>
                    <a:gd name="T22" fmla="*/ 5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52" y="0"/>
                      </a:moveTo>
                      <a:lnTo>
                        <a:pt x="51" y="0"/>
                      </a:lnTo>
                      <a:lnTo>
                        <a:pt x="0" y="29"/>
                      </a:lnTo>
                      <a:lnTo>
                        <a:pt x="0" y="31"/>
                      </a:lnTo>
                      <a:lnTo>
                        <a:pt x="0" y="89"/>
                      </a:lnTo>
                      <a:lnTo>
                        <a:pt x="0" y="89"/>
                      </a:lnTo>
                      <a:lnTo>
                        <a:pt x="2" y="89"/>
                      </a:lnTo>
                      <a:lnTo>
                        <a:pt x="2" y="89"/>
                      </a:lnTo>
                      <a:lnTo>
                        <a:pt x="52" y="62"/>
                      </a:lnTo>
                      <a:lnTo>
                        <a:pt x="52" y="60"/>
                      </a:lnTo>
                      <a:lnTo>
                        <a:pt x="52" y="2"/>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nvGrpSpPr>
                <p:cNvPr id="74" name="Group 73">
                  <a:extLst>
                    <a:ext uri="{FF2B5EF4-FFF2-40B4-BE49-F238E27FC236}">
                      <a16:creationId xmlns:a16="http://schemas.microsoft.com/office/drawing/2014/main" id="{8C9D17B8-91B4-4E20-AC46-3C1074708FAC}"/>
                    </a:ext>
                  </a:extLst>
                </p:cNvPr>
                <p:cNvGrpSpPr/>
                <p:nvPr/>
              </p:nvGrpSpPr>
              <p:grpSpPr>
                <a:xfrm>
                  <a:off x="8936038" y="5795963"/>
                  <a:ext cx="171450" cy="204787"/>
                  <a:chOff x="8936038" y="5795963"/>
                  <a:chExt cx="171450" cy="204787"/>
                </a:xfrm>
              </p:grpSpPr>
              <p:sp>
                <p:nvSpPr>
                  <p:cNvPr id="75" name="Freeform 14">
                    <a:extLst>
                      <a:ext uri="{FF2B5EF4-FFF2-40B4-BE49-F238E27FC236}">
                        <a16:creationId xmlns:a16="http://schemas.microsoft.com/office/drawing/2014/main" id="{BDEB46FC-1D9D-4E29-81EF-84F025DC004E}"/>
                      </a:ext>
                    </a:extLst>
                  </p:cNvPr>
                  <p:cNvSpPr>
                    <a:spLocks/>
                  </p:cNvSpPr>
                  <p:nvPr/>
                </p:nvSpPr>
                <p:spPr bwMode="auto">
                  <a:xfrm>
                    <a:off x="8936038" y="5795963"/>
                    <a:ext cx="161925" cy="95250"/>
                  </a:xfrm>
                  <a:custGeom>
                    <a:avLst/>
                    <a:gdLst>
                      <a:gd name="T0" fmla="*/ 52 w 102"/>
                      <a:gd name="T1" fmla="*/ 60 h 60"/>
                      <a:gd name="T2" fmla="*/ 50 w 102"/>
                      <a:gd name="T3" fmla="*/ 60 h 60"/>
                      <a:gd name="T4" fmla="*/ 0 w 102"/>
                      <a:gd name="T5" fmla="*/ 30 h 60"/>
                      <a:gd name="T6" fmla="*/ 0 w 102"/>
                      <a:gd name="T7" fmla="*/ 29 h 60"/>
                      <a:gd name="T8" fmla="*/ 0 w 102"/>
                      <a:gd name="T9" fmla="*/ 27 h 60"/>
                      <a:gd name="T10" fmla="*/ 50 w 102"/>
                      <a:gd name="T11" fmla="*/ 0 h 60"/>
                      <a:gd name="T12" fmla="*/ 52 w 102"/>
                      <a:gd name="T13" fmla="*/ 0 h 60"/>
                      <a:gd name="T14" fmla="*/ 102 w 102"/>
                      <a:gd name="T15" fmla="*/ 27 h 60"/>
                      <a:gd name="T16" fmla="*/ 102 w 102"/>
                      <a:gd name="T17" fmla="*/ 29 h 60"/>
                      <a:gd name="T18" fmla="*/ 102 w 102"/>
                      <a:gd name="T19" fmla="*/ 30 h 60"/>
                      <a:gd name="T20" fmla="*/ 52 w 102"/>
                      <a:gd name="T21" fmla="*/ 60 h 60"/>
                      <a:gd name="T22" fmla="*/ 52 w 102"/>
                      <a:gd name="T2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60">
                        <a:moveTo>
                          <a:pt x="52" y="60"/>
                        </a:moveTo>
                        <a:lnTo>
                          <a:pt x="50" y="60"/>
                        </a:lnTo>
                        <a:lnTo>
                          <a:pt x="0" y="30"/>
                        </a:lnTo>
                        <a:lnTo>
                          <a:pt x="0" y="29"/>
                        </a:lnTo>
                        <a:lnTo>
                          <a:pt x="0" y="27"/>
                        </a:lnTo>
                        <a:lnTo>
                          <a:pt x="50" y="0"/>
                        </a:lnTo>
                        <a:lnTo>
                          <a:pt x="52" y="0"/>
                        </a:lnTo>
                        <a:lnTo>
                          <a:pt x="102" y="27"/>
                        </a:lnTo>
                        <a:lnTo>
                          <a:pt x="102" y="29"/>
                        </a:lnTo>
                        <a:lnTo>
                          <a:pt x="102" y="30"/>
                        </a:lnTo>
                        <a:lnTo>
                          <a:pt x="52" y="60"/>
                        </a:lnTo>
                        <a:lnTo>
                          <a:pt x="52" y="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6" name="Freeform 18">
                    <a:extLst>
                      <a:ext uri="{FF2B5EF4-FFF2-40B4-BE49-F238E27FC236}">
                        <a16:creationId xmlns:a16="http://schemas.microsoft.com/office/drawing/2014/main" id="{413916F5-7C9F-4220-84A5-B29A26DECFE2}"/>
                      </a:ext>
                    </a:extLst>
                  </p:cNvPr>
                  <p:cNvSpPr>
                    <a:spLocks/>
                  </p:cNvSpPr>
                  <p:nvPr/>
                </p:nvSpPr>
                <p:spPr bwMode="auto">
                  <a:xfrm>
                    <a:off x="9024938" y="5859463"/>
                    <a:ext cx="82550" cy="141287"/>
                  </a:xfrm>
                  <a:custGeom>
                    <a:avLst/>
                    <a:gdLst>
                      <a:gd name="T0" fmla="*/ 52 w 52"/>
                      <a:gd name="T1" fmla="*/ 0 h 89"/>
                      <a:gd name="T2" fmla="*/ 51 w 52"/>
                      <a:gd name="T3" fmla="*/ 0 h 89"/>
                      <a:gd name="T4" fmla="*/ 0 w 52"/>
                      <a:gd name="T5" fmla="*/ 29 h 89"/>
                      <a:gd name="T6" fmla="*/ 0 w 52"/>
                      <a:gd name="T7" fmla="*/ 31 h 89"/>
                      <a:gd name="T8" fmla="*/ 0 w 52"/>
                      <a:gd name="T9" fmla="*/ 89 h 89"/>
                      <a:gd name="T10" fmla="*/ 0 w 52"/>
                      <a:gd name="T11" fmla="*/ 89 h 89"/>
                      <a:gd name="T12" fmla="*/ 2 w 52"/>
                      <a:gd name="T13" fmla="*/ 89 h 89"/>
                      <a:gd name="T14" fmla="*/ 2 w 52"/>
                      <a:gd name="T15" fmla="*/ 89 h 89"/>
                      <a:gd name="T16" fmla="*/ 52 w 52"/>
                      <a:gd name="T17" fmla="*/ 62 h 89"/>
                      <a:gd name="T18" fmla="*/ 52 w 52"/>
                      <a:gd name="T19" fmla="*/ 60 h 89"/>
                      <a:gd name="T20" fmla="*/ 52 w 52"/>
                      <a:gd name="T21" fmla="*/ 2 h 89"/>
                      <a:gd name="T22" fmla="*/ 5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52" y="0"/>
                        </a:moveTo>
                        <a:lnTo>
                          <a:pt x="51" y="0"/>
                        </a:lnTo>
                        <a:lnTo>
                          <a:pt x="0" y="29"/>
                        </a:lnTo>
                        <a:lnTo>
                          <a:pt x="0" y="31"/>
                        </a:lnTo>
                        <a:lnTo>
                          <a:pt x="0" y="89"/>
                        </a:lnTo>
                        <a:lnTo>
                          <a:pt x="0" y="89"/>
                        </a:lnTo>
                        <a:lnTo>
                          <a:pt x="2" y="89"/>
                        </a:lnTo>
                        <a:lnTo>
                          <a:pt x="2" y="89"/>
                        </a:lnTo>
                        <a:lnTo>
                          <a:pt x="52" y="62"/>
                        </a:lnTo>
                        <a:lnTo>
                          <a:pt x="52" y="60"/>
                        </a:lnTo>
                        <a:lnTo>
                          <a:pt x="52" y="2"/>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grpSp>
      </p:grpSp>
      <p:grpSp>
        <p:nvGrpSpPr>
          <p:cNvPr id="6" name="Graphic 114">
            <a:extLst>
              <a:ext uri="{FF2B5EF4-FFF2-40B4-BE49-F238E27FC236}">
                <a16:creationId xmlns:a16="http://schemas.microsoft.com/office/drawing/2014/main" id="{B593292A-6424-4A92-ADE9-9EB539DE3ECC}"/>
              </a:ext>
            </a:extLst>
          </p:cNvPr>
          <p:cNvGrpSpPr/>
          <p:nvPr/>
        </p:nvGrpSpPr>
        <p:grpSpPr>
          <a:xfrm>
            <a:off x="6893695" y="3142238"/>
            <a:ext cx="563557" cy="363411"/>
            <a:chOff x="6789229" y="3095192"/>
            <a:chExt cx="552557" cy="356318"/>
          </a:xfrm>
          <a:solidFill>
            <a:schemeClr val="bg1"/>
          </a:solidFill>
        </p:grpSpPr>
        <p:sp>
          <p:nvSpPr>
            <p:cNvPr id="12" name="Freeform: Shape 11">
              <a:extLst>
                <a:ext uri="{FF2B5EF4-FFF2-40B4-BE49-F238E27FC236}">
                  <a16:creationId xmlns:a16="http://schemas.microsoft.com/office/drawing/2014/main" id="{CD9A4C01-2095-4F16-8495-B0F6846ED2C8}"/>
                </a:ext>
              </a:extLst>
            </p:cNvPr>
            <p:cNvSpPr/>
            <p:nvPr/>
          </p:nvSpPr>
          <p:spPr>
            <a:xfrm>
              <a:off x="7185817" y="3185341"/>
              <a:ext cx="16663" cy="249950"/>
            </a:xfrm>
            <a:custGeom>
              <a:avLst/>
              <a:gdLst>
                <a:gd name="connsiteX0" fmla="*/ 0 w 16663"/>
                <a:gd name="connsiteY0" fmla="*/ 0 h 249950"/>
                <a:gd name="connsiteX1" fmla="*/ 18052 w 16663"/>
                <a:gd name="connsiteY1" fmla="*/ 0 h 249950"/>
                <a:gd name="connsiteX2" fmla="*/ 18052 w 16663"/>
                <a:gd name="connsiteY2" fmla="*/ 252727 h 249950"/>
                <a:gd name="connsiteX3" fmla="*/ 0 w 16663"/>
                <a:gd name="connsiteY3" fmla="*/ 252727 h 249950"/>
              </a:gdLst>
              <a:ahLst/>
              <a:cxnLst>
                <a:cxn ang="0">
                  <a:pos x="connsiteX0" y="connsiteY0"/>
                </a:cxn>
                <a:cxn ang="0">
                  <a:pos x="connsiteX1" y="connsiteY1"/>
                </a:cxn>
                <a:cxn ang="0">
                  <a:pos x="connsiteX2" y="connsiteY2"/>
                </a:cxn>
                <a:cxn ang="0">
                  <a:pos x="connsiteX3" y="connsiteY3"/>
                </a:cxn>
              </a:cxnLst>
              <a:rect l="l" t="t" r="r" b="b"/>
              <a:pathLst>
                <a:path w="16663" h="249950">
                  <a:moveTo>
                    <a:pt x="0" y="0"/>
                  </a:moveTo>
                  <a:lnTo>
                    <a:pt x="18052" y="0"/>
                  </a:lnTo>
                  <a:lnTo>
                    <a:pt x="18052" y="252727"/>
                  </a:lnTo>
                  <a:lnTo>
                    <a:pt x="0" y="252727"/>
                  </a:ln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3" name="Freeform: Shape 12">
              <a:extLst>
                <a:ext uri="{FF2B5EF4-FFF2-40B4-BE49-F238E27FC236}">
                  <a16:creationId xmlns:a16="http://schemas.microsoft.com/office/drawing/2014/main" id="{224CCDEC-C60F-41CB-B68E-78C44E677DB5}"/>
                </a:ext>
              </a:extLst>
            </p:cNvPr>
            <p:cNvSpPr/>
            <p:nvPr/>
          </p:nvSpPr>
          <p:spPr>
            <a:xfrm>
              <a:off x="6789229" y="3095192"/>
              <a:ext cx="5554" cy="5554"/>
            </a:xfrm>
            <a:custGeom>
              <a:avLst/>
              <a:gdLst/>
              <a:ahLst/>
              <a:cxnLst/>
              <a:rect l="l" t="t" r="r" b="b"/>
              <a:pathLst>
                <a:path/>
              </a:pathLst>
            </a:custGeom>
            <a:grpFill/>
            <a:ln w="11600" cap="flat">
              <a:noFill/>
              <a:prstDash val="solid"/>
              <a:miter/>
            </a:ln>
          </p:spPr>
          <p:txBody>
            <a:bodyPr rtlCol="0" anchor="ctr"/>
            <a:lstStyle/>
            <a:p>
              <a:pPr defTabSz="932563"/>
              <a:endParaRPr lang="en-US" sz="1800">
                <a:solidFill>
                  <a:srgbClr val="000000"/>
                </a:solidFill>
                <a:latin typeface="Segoe UI"/>
              </a:endParaRPr>
            </a:p>
          </p:txBody>
        </p:sp>
        <p:sp>
          <p:nvSpPr>
            <p:cNvPr id="14" name="Freeform: Shape 13">
              <a:extLst>
                <a:ext uri="{FF2B5EF4-FFF2-40B4-BE49-F238E27FC236}">
                  <a16:creationId xmlns:a16="http://schemas.microsoft.com/office/drawing/2014/main" id="{286D7790-50BC-453C-80D6-C8D6846CE006}"/>
                </a:ext>
              </a:extLst>
            </p:cNvPr>
            <p:cNvSpPr/>
            <p:nvPr/>
          </p:nvSpPr>
          <p:spPr>
            <a:xfrm>
              <a:off x="6789229" y="3095192"/>
              <a:ext cx="5554" cy="5554"/>
            </a:xfrm>
            <a:custGeom>
              <a:avLst/>
              <a:gdLst/>
              <a:ahLst/>
              <a:cxnLst/>
              <a:rect l="l" t="t" r="r" b="b"/>
              <a:pathLst>
                <a:path/>
              </a:pathLst>
            </a:custGeom>
            <a:grpFill/>
            <a:ln w="11600" cap="flat">
              <a:noFill/>
              <a:prstDash val="solid"/>
              <a:miter/>
            </a:ln>
          </p:spPr>
          <p:txBody>
            <a:bodyPr rtlCol="0" anchor="ctr"/>
            <a:lstStyle/>
            <a:p>
              <a:pPr defTabSz="932563"/>
              <a:endParaRPr lang="en-US" sz="1800">
                <a:solidFill>
                  <a:srgbClr val="000000"/>
                </a:solidFill>
                <a:latin typeface="Segoe UI"/>
              </a:endParaRPr>
            </a:p>
          </p:txBody>
        </p:sp>
        <p:sp>
          <p:nvSpPr>
            <p:cNvPr id="15" name="Freeform: Shape 14">
              <a:extLst>
                <a:ext uri="{FF2B5EF4-FFF2-40B4-BE49-F238E27FC236}">
                  <a16:creationId xmlns:a16="http://schemas.microsoft.com/office/drawing/2014/main" id="{83AFBFAE-028B-4452-B31D-5F4E2E49D556}"/>
                </a:ext>
              </a:extLst>
            </p:cNvPr>
            <p:cNvSpPr/>
            <p:nvPr/>
          </p:nvSpPr>
          <p:spPr>
            <a:xfrm>
              <a:off x="6960306" y="3265991"/>
              <a:ext cx="16663" cy="166633"/>
            </a:xfrm>
            <a:custGeom>
              <a:avLst/>
              <a:gdLst>
                <a:gd name="connsiteX0" fmla="*/ 9109 w 16663"/>
                <a:gd name="connsiteY0" fmla="*/ 889 h 166633"/>
                <a:gd name="connsiteX1" fmla="*/ 0 w 16663"/>
                <a:gd name="connsiteY1" fmla="*/ 0 h 166633"/>
                <a:gd name="connsiteX2" fmla="*/ 0 w 16663"/>
                <a:gd name="connsiteY2" fmla="*/ 172021 h 166633"/>
                <a:gd name="connsiteX3" fmla="*/ 18052 w 16663"/>
                <a:gd name="connsiteY3" fmla="*/ 172021 h 166633"/>
                <a:gd name="connsiteX4" fmla="*/ 18052 w 16663"/>
                <a:gd name="connsiteY4" fmla="*/ 0 h 166633"/>
                <a:gd name="connsiteX5" fmla="*/ 9109 w 16663"/>
                <a:gd name="connsiteY5" fmla="*/ 889 h 16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166633">
                  <a:moveTo>
                    <a:pt x="9109" y="889"/>
                  </a:moveTo>
                  <a:cubicBezTo>
                    <a:pt x="5999" y="889"/>
                    <a:pt x="2999" y="611"/>
                    <a:pt x="0" y="0"/>
                  </a:cubicBezTo>
                  <a:lnTo>
                    <a:pt x="0" y="172021"/>
                  </a:lnTo>
                  <a:lnTo>
                    <a:pt x="18052" y="172021"/>
                  </a:lnTo>
                  <a:lnTo>
                    <a:pt x="18052" y="0"/>
                  </a:lnTo>
                  <a:cubicBezTo>
                    <a:pt x="15164" y="611"/>
                    <a:pt x="12164" y="889"/>
                    <a:pt x="9109" y="889"/>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6" name="Freeform: Shape 15">
              <a:extLst>
                <a:ext uri="{FF2B5EF4-FFF2-40B4-BE49-F238E27FC236}">
                  <a16:creationId xmlns:a16="http://schemas.microsoft.com/office/drawing/2014/main" id="{7FAC3E0E-F041-4440-8A19-BAC6384FFA8F}"/>
                </a:ext>
              </a:extLst>
            </p:cNvPr>
            <p:cNvSpPr/>
            <p:nvPr/>
          </p:nvSpPr>
          <p:spPr>
            <a:xfrm>
              <a:off x="6933311" y="3183841"/>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nvGrpSpPr>
            <p:cNvPr id="17" name="Graphic 114">
              <a:extLst>
                <a:ext uri="{FF2B5EF4-FFF2-40B4-BE49-F238E27FC236}">
                  <a16:creationId xmlns:a16="http://schemas.microsoft.com/office/drawing/2014/main" id="{B593292A-6424-4A92-ADE9-9EB539DE3ECC}"/>
                </a:ext>
              </a:extLst>
            </p:cNvPr>
            <p:cNvGrpSpPr/>
            <p:nvPr/>
          </p:nvGrpSpPr>
          <p:grpSpPr>
            <a:xfrm>
              <a:off x="7081949" y="3185341"/>
              <a:ext cx="16663" cy="249950"/>
              <a:chOff x="7081949" y="3185341"/>
              <a:chExt cx="16663" cy="249950"/>
            </a:xfrm>
            <a:grpFill/>
          </p:grpSpPr>
          <p:sp>
            <p:nvSpPr>
              <p:cNvPr id="18" name="Freeform: Shape 17">
                <a:extLst>
                  <a:ext uri="{FF2B5EF4-FFF2-40B4-BE49-F238E27FC236}">
                    <a16:creationId xmlns:a16="http://schemas.microsoft.com/office/drawing/2014/main" id="{66DB06DE-732E-4806-9ED2-2BE1716B6E1E}"/>
                  </a:ext>
                </a:extLst>
              </p:cNvPr>
              <p:cNvSpPr/>
              <p:nvPr/>
            </p:nvSpPr>
            <p:spPr>
              <a:xfrm>
                <a:off x="7081949" y="3185341"/>
                <a:ext cx="16663" cy="66653"/>
              </a:xfrm>
              <a:custGeom>
                <a:avLst/>
                <a:gdLst>
                  <a:gd name="connsiteX0" fmla="*/ 7887 w 16663"/>
                  <a:gd name="connsiteY0" fmla="*/ 67542 h 66653"/>
                  <a:gd name="connsiteX1" fmla="*/ 18052 w 16663"/>
                  <a:gd name="connsiteY1" fmla="*/ 68653 h 66653"/>
                  <a:gd name="connsiteX2" fmla="*/ 18052 w 16663"/>
                  <a:gd name="connsiteY2" fmla="*/ 0 h 66653"/>
                  <a:gd name="connsiteX3" fmla="*/ 0 w 16663"/>
                  <a:gd name="connsiteY3" fmla="*/ 0 h 66653"/>
                  <a:gd name="connsiteX4" fmla="*/ 0 w 16663"/>
                  <a:gd name="connsiteY4" fmla="*/ 68320 h 66653"/>
                  <a:gd name="connsiteX5" fmla="*/ 7887 w 16663"/>
                  <a:gd name="connsiteY5" fmla="*/ 67542 h 6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66653">
                    <a:moveTo>
                      <a:pt x="7887" y="67542"/>
                    </a:moveTo>
                    <a:cubicBezTo>
                      <a:pt x="11331" y="67542"/>
                      <a:pt x="14775" y="67931"/>
                      <a:pt x="18052" y="68653"/>
                    </a:cubicBezTo>
                    <a:lnTo>
                      <a:pt x="18052" y="0"/>
                    </a:lnTo>
                    <a:lnTo>
                      <a:pt x="0" y="0"/>
                    </a:lnTo>
                    <a:lnTo>
                      <a:pt x="0" y="68320"/>
                    </a:lnTo>
                    <a:cubicBezTo>
                      <a:pt x="2611" y="67820"/>
                      <a:pt x="5221" y="67542"/>
                      <a:pt x="7887" y="67542"/>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9" name="Freeform: Shape 18">
                <a:extLst>
                  <a:ext uri="{FF2B5EF4-FFF2-40B4-BE49-F238E27FC236}">
                    <a16:creationId xmlns:a16="http://schemas.microsoft.com/office/drawing/2014/main" id="{C7A3ADCC-ADB6-440C-A3E3-58C3AB6F9F8E}"/>
                  </a:ext>
                </a:extLst>
              </p:cNvPr>
              <p:cNvSpPr/>
              <p:nvPr/>
            </p:nvSpPr>
            <p:spPr>
              <a:xfrm>
                <a:off x="7081949" y="3345642"/>
                <a:ext cx="16663" cy="88871"/>
              </a:xfrm>
              <a:custGeom>
                <a:avLst/>
                <a:gdLst>
                  <a:gd name="connsiteX0" fmla="*/ 7887 w 16663"/>
                  <a:gd name="connsiteY0" fmla="*/ 1111 h 88871"/>
                  <a:gd name="connsiteX1" fmla="*/ 0 w 16663"/>
                  <a:gd name="connsiteY1" fmla="*/ 389 h 88871"/>
                  <a:gd name="connsiteX2" fmla="*/ 0 w 16663"/>
                  <a:gd name="connsiteY2" fmla="*/ 92370 h 88871"/>
                  <a:gd name="connsiteX3" fmla="*/ 18052 w 16663"/>
                  <a:gd name="connsiteY3" fmla="*/ 92370 h 88871"/>
                  <a:gd name="connsiteX4" fmla="*/ 18052 w 16663"/>
                  <a:gd name="connsiteY4" fmla="*/ 0 h 88871"/>
                  <a:gd name="connsiteX5" fmla="*/ 7887 w 16663"/>
                  <a:gd name="connsiteY5" fmla="*/ 1111 h 8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88871">
                    <a:moveTo>
                      <a:pt x="7887" y="1111"/>
                    </a:moveTo>
                    <a:cubicBezTo>
                      <a:pt x="5221" y="1111"/>
                      <a:pt x="2611" y="833"/>
                      <a:pt x="0" y="389"/>
                    </a:cubicBezTo>
                    <a:lnTo>
                      <a:pt x="0" y="92370"/>
                    </a:lnTo>
                    <a:lnTo>
                      <a:pt x="18052" y="92370"/>
                    </a:lnTo>
                    <a:lnTo>
                      <a:pt x="18052" y="0"/>
                    </a:lnTo>
                    <a:cubicBezTo>
                      <a:pt x="14775" y="722"/>
                      <a:pt x="11387" y="1111"/>
                      <a:pt x="7887" y="1111"/>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sp>
          <p:nvSpPr>
            <p:cNvPr id="20" name="Freeform: Shape 19">
              <a:extLst>
                <a:ext uri="{FF2B5EF4-FFF2-40B4-BE49-F238E27FC236}">
                  <a16:creationId xmlns:a16="http://schemas.microsoft.com/office/drawing/2014/main" id="{FCC395EE-D115-44D7-BDB7-BA7396A09B63}"/>
                </a:ext>
              </a:extLst>
            </p:cNvPr>
            <p:cNvSpPr/>
            <p:nvPr/>
          </p:nvSpPr>
          <p:spPr>
            <a:xfrm>
              <a:off x="7053732" y="3263714"/>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1" name="Freeform: Shape 20">
              <a:extLst>
                <a:ext uri="{FF2B5EF4-FFF2-40B4-BE49-F238E27FC236}">
                  <a16:creationId xmlns:a16="http://schemas.microsoft.com/office/drawing/2014/main" id="{8CD1D1F1-4156-4560-98AB-1435D6EA7F6F}"/>
                </a:ext>
              </a:extLst>
            </p:cNvPr>
            <p:cNvSpPr/>
            <p:nvPr/>
          </p:nvSpPr>
          <p:spPr>
            <a:xfrm>
              <a:off x="7149019" y="3362639"/>
              <a:ext cx="88871" cy="88871"/>
            </a:xfrm>
            <a:custGeom>
              <a:avLst/>
              <a:gdLst>
                <a:gd name="connsiteX0" fmla="*/ 46963 w 88871"/>
                <a:gd name="connsiteY0" fmla="*/ 93815 h 88871"/>
                <a:gd name="connsiteX1" fmla="*/ 13747 w 88871"/>
                <a:gd name="connsiteY1" fmla="*/ 80095 h 88871"/>
                <a:gd name="connsiteX2" fmla="*/ 13747 w 88871"/>
                <a:gd name="connsiteY2" fmla="*/ 13719 h 88871"/>
                <a:gd name="connsiteX3" fmla="*/ 46963 w 88871"/>
                <a:gd name="connsiteY3" fmla="*/ 0 h 88871"/>
                <a:gd name="connsiteX4" fmla="*/ 80178 w 88871"/>
                <a:gd name="connsiteY4" fmla="*/ 13719 h 88871"/>
                <a:gd name="connsiteX5" fmla="*/ 93898 w 88871"/>
                <a:gd name="connsiteY5" fmla="*/ 46935 h 88871"/>
                <a:gd name="connsiteX6" fmla="*/ 80178 w 88871"/>
                <a:gd name="connsiteY6" fmla="*/ 80095 h 88871"/>
                <a:gd name="connsiteX7" fmla="*/ 46963 w 88871"/>
                <a:gd name="connsiteY7" fmla="*/ 93815 h 8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71" h="88871">
                  <a:moveTo>
                    <a:pt x="46963" y="93815"/>
                  </a:moveTo>
                  <a:cubicBezTo>
                    <a:pt x="34410" y="93815"/>
                    <a:pt x="22634" y="88927"/>
                    <a:pt x="13747" y="80095"/>
                  </a:cubicBezTo>
                  <a:cubicBezTo>
                    <a:pt x="-4582" y="61765"/>
                    <a:pt x="-4582" y="31994"/>
                    <a:pt x="13747" y="13719"/>
                  </a:cubicBezTo>
                  <a:cubicBezTo>
                    <a:pt x="22634" y="4832"/>
                    <a:pt x="34410" y="0"/>
                    <a:pt x="46963" y="0"/>
                  </a:cubicBezTo>
                  <a:cubicBezTo>
                    <a:pt x="59516" y="0"/>
                    <a:pt x="71291" y="4888"/>
                    <a:pt x="80178" y="13719"/>
                  </a:cubicBezTo>
                  <a:cubicBezTo>
                    <a:pt x="89066" y="22607"/>
                    <a:pt x="93898" y="34382"/>
                    <a:pt x="93898" y="46935"/>
                  </a:cubicBezTo>
                  <a:cubicBezTo>
                    <a:pt x="93898" y="59488"/>
                    <a:pt x="89010" y="71264"/>
                    <a:pt x="80178" y="80095"/>
                  </a:cubicBezTo>
                  <a:cubicBezTo>
                    <a:pt x="71291" y="88982"/>
                    <a:pt x="59516" y="93815"/>
                    <a:pt x="46963" y="93815"/>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2" name="Freeform: Shape 21">
              <a:extLst>
                <a:ext uri="{FF2B5EF4-FFF2-40B4-BE49-F238E27FC236}">
                  <a16:creationId xmlns:a16="http://schemas.microsoft.com/office/drawing/2014/main" id="{E51A5D2F-79FF-41E7-9D8A-B716DC66CCEE}"/>
                </a:ext>
              </a:extLst>
            </p:cNvPr>
            <p:cNvSpPr/>
            <p:nvPr/>
          </p:nvSpPr>
          <p:spPr>
            <a:xfrm>
              <a:off x="7159878" y="3373414"/>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nvGrpSpPr>
            <p:cNvPr id="23" name="Graphic 114">
              <a:extLst>
                <a:ext uri="{FF2B5EF4-FFF2-40B4-BE49-F238E27FC236}">
                  <a16:creationId xmlns:a16="http://schemas.microsoft.com/office/drawing/2014/main" id="{B593292A-6424-4A92-ADE9-9EB539DE3ECC}"/>
                </a:ext>
              </a:extLst>
            </p:cNvPr>
            <p:cNvGrpSpPr/>
            <p:nvPr/>
          </p:nvGrpSpPr>
          <p:grpSpPr>
            <a:xfrm>
              <a:off x="7296739" y="3185341"/>
              <a:ext cx="16663" cy="249950"/>
              <a:chOff x="7296739" y="3185341"/>
              <a:chExt cx="16663" cy="249950"/>
            </a:xfrm>
            <a:grpFill/>
          </p:grpSpPr>
          <p:sp>
            <p:nvSpPr>
              <p:cNvPr id="24" name="Freeform: Shape 23">
                <a:extLst>
                  <a:ext uri="{FF2B5EF4-FFF2-40B4-BE49-F238E27FC236}">
                    <a16:creationId xmlns:a16="http://schemas.microsoft.com/office/drawing/2014/main" id="{20088E48-C4F2-4A72-83C4-5A6E05480E27}"/>
                  </a:ext>
                </a:extLst>
              </p:cNvPr>
              <p:cNvSpPr/>
              <p:nvPr/>
            </p:nvSpPr>
            <p:spPr>
              <a:xfrm>
                <a:off x="7296739" y="3185341"/>
                <a:ext cx="16663" cy="44436"/>
              </a:xfrm>
              <a:custGeom>
                <a:avLst/>
                <a:gdLst>
                  <a:gd name="connsiteX0" fmla="*/ 8943 w 16663"/>
                  <a:gd name="connsiteY0" fmla="*/ 44935 h 44435"/>
                  <a:gd name="connsiteX1" fmla="*/ 18052 w 16663"/>
                  <a:gd name="connsiteY1" fmla="*/ 45824 h 44435"/>
                  <a:gd name="connsiteX2" fmla="*/ 18052 w 16663"/>
                  <a:gd name="connsiteY2" fmla="*/ 0 h 44435"/>
                  <a:gd name="connsiteX3" fmla="*/ 0 w 16663"/>
                  <a:gd name="connsiteY3" fmla="*/ 0 h 44435"/>
                  <a:gd name="connsiteX4" fmla="*/ 0 w 16663"/>
                  <a:gd name="connsiteY4" fmla="*/ 45769 h 44435"/>
                  <a:gd name="connsiteX5" fmla="*/ 8943 w 16663"/>
                  <a:gd name="connsiteY5" fmla="*/ 44935 h 4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44435">
                    <a:moveTo>
                      <a:pt x="8943" y="44935"/>
                    </a:moveTo>
                    <a:cubicBezTo>
                      <a:pt x="12053" y="44935"/>
                      <a:pt x="15108" y="45213"/>
                      <a:pt x="18052" y="45824"/>
                    </a:cubicBezTo>
                    <a:lnTo>
                      <a:pt x="18052" y="0"/>
                    </a:lnTo>
                    <a:lnTo>
                      <a:pt x="0" y="0"/>
                    </a:lnTo>
                    <a:lnTo>
                      <a:pt x="0" y="45769"/>
                    </a:lnTo>
                    <a:cubicBezTo>
                      <a:pt x="2944" y="45213"/>
                      <a:pt x="5943" y="44935"/>
                      <a:pt x="8943" y="44935"/>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5" name="Freeform: Shape 24">
                <a:extLst>
                  <a:ext uri="{FF2B5EF4-FFF2-40B4-BE49-F238E27FC236}">
                    <a16:creationId xmlns:a16="http://schemas.microsoft.com/office/drawing/2014/main" id="{A2BCB17E-3A55-4BCF-86D2-96E80A8478DB}"/>
                  </a:ext>
                </a:extLst>
              </p:cNvPr>
              <p:cNvSpPr/>
              <p:nvPr/>
            </p:nvSpPr>
            <p:spPr>
              <a:xfrm>
                <a:off x="7296739" y="3323258"/>
                <a:ext cx="16663" cy="111089"/>
              </a:xfrm>
              <a:custGeom>
                <a:avLst/>
                <a:gdLst>
                  <a:gd name="connsiteX0" fmla="*/ 8943 w 16663"/>
                  <a:gd name="connsiteY0" fmla="*/ 833 h 111088"/>
                  <a:gd name="connsiteX1" fmla="*/ 0 w 16663"/>
                  <a:gd name="connsiteY1" fmla="*/ 0 h 111088"/>
                  <a:gd name="connsiteX2" fmla="*/ 0 w 16663"/>
                  <a:gd name="connsiteY2" fmla="*/ 114810 h 111088"/>
                  <a:gd name="connsiteX3" fmla="*/ 18052 w 16663"/>
                  <a:gd name="connsiteY3" fmla="*/ 114810 h 111088"/>
                  <a:gd name="connsiteX4" fmla="*/ 18052 w 16663"/>
                  <a:gd name="connsiteY4" fmla="*/ 0 h 111088"/>
                  <a:gd name="connsiteX5" fmla="*/ 8943 w 16663"/>
                  <a:gd name="connsiteY5" fmla="*/ 833 h 11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111088">
                    <a:moveTo>
                      <a:pt x="8943" y="833"/>
                    </a:moveTo>
                    <a:cubicBezTo>
                      <a:pt x="5888" y="833"/>
                      <a:pt x="2944" y="555"/>
                      <a:pt x="0" y="0"/>
                    </a:cubicBezTo>
                    <a:lnTo>
                      <a:pt x="0" y="114810"/>
                    </a:lnTo>
                    <a:lnTo>
                      <a:pt x="18052" y="114810"/>
                    </a:lnTo>
                    <a:lnTo>
                      <a:pt x="18052" y="0"/>
                    </a:lnTo>
                    <a:cubicBezTo>
                      <a:pt x="15108" y="555"/>
                      <a:pt x="12053" y="833"/>
                      <a:pt x="8943" y="833"/>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sp>
          <p:nvSpPr>
            <p:cNvPr id="26" name="Freeform: Shape 25">
              <a:extLst>
                <a:ext uri="{FF2B5EF4-FFF2-40B4-BE49-F238E27FC236}">
                  <a16:creationId xmlns:a16="http://schemas.microsoft.com/office/drawing/2014/main" id="{F006EDC2-0E55-4E85-9365-A38F14F41AF0}"/>
                </a:ext>
              </a:extLst>
            </p:cNvPr>
            <p:cNvSpPr/>
            <p:nvPr/>
          </p:nvSpPr>
          <p:spPr>
            <a:xfrm>
              <a:off x="7269578" y="3241052"/>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grpSp>
        <p:nvGrpSpPr>
          <p:cNvPr id="120" name="Group 119" descr="assistance, person">
            <a:extLst>
              <a:ext uri="{FF2B5EF4-FFF2-40B4-BE49-F238E27FC236}">
                <a16:creationId xmlns:a16="http://schemas.microsoft.com/office/drawing/2014/main" id="{E91C2672-1372-40E3-8900-5D13B20279BF}"/>
              </a:ext>
            </a:extLst>
          </p:cNvPr>
          <p:cNvGrpSpPr/>
          <p:nvPr/>
        </p:nvGrpSpPr>
        <p:grpSpPr>
          <a:xfrm>
            <a:off x="2227546" y="5115350"/>
            <a:ext cx="427558" cy="480269"/>
            <a:chOff x="1674793" y="3086100"/>
            <a:chExt cx="302990" cy="340344"/>
          </a:xfrm>
        </p:grpSpPr>
        <p:grpSp>
          <p:nvGrpSpPr>
            <p:cNvPr id="121" name="Group 120">
              <a:extLst>
                <a:ext uri="{FF2B5EF4-FFF2-40B4-BE49-F238E27FC236}">
                  <a16:creationId xmlns:a16="http://schemas.microsoft.com/office/drawing/2014/main" id="{693E251F-1D58-4872-AE64-05DDEEE6E37B}"/>
                </a:ext>
              </a:extLst>
            </p:cNvPr>
            <p:cNvGrpSpPr/>
            <p:nvPr/>
          </p:nvGrpSpPr>
          <p:grpSpPr>
            <a:xfrm>
              <a:off x="1674793" y="3086100"/>
              <a:ext cx="302990" cy="340344"/>
              <a:chOff x="4666301" y="3313048"/>
              <a:chExt cx="193675" cy="217553"/>
            </a:xfrm>
          </p:grpSpPr>
          <p:sp>
            <p:nvSpPr>
              <p:cNvPr id="123" name="Freeform 41">
                <a:extLst>
                  <a:ext uri="{FF2B5EF4-FFF2-40B4-BE49-F238E27FC236}">
                    <a16:creationId xmlns:a16="http://schemas.microsoft.com/office/drawing/2014/main" id="{AB4447AC-5D9C-46A3-A8AB-1FF90A7CFDEB}"/>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24" name="Oval 42">
                <a:extLst>
                  <a:ext uri="{FF2B5EF4-FFF2-40B4-BE49-F238E27FC236}">
                    <a16:creationId xmlns:a16="http://schemas.microsoft.com/office/drawing/2014/main" id="{7AE5A6FA-444A-4BBE-B29D-A924ED2D9308}"/>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122" name="Freeform 71">
              <a:extLst>
                <a:ext uri="{FF2B5EF4-FFF2-40B4-BE49-F238E27FC236}">
                  <a16:creationId xmlns:a16="http://schemas.microsoft.com/office/drawing/2014/main" id="{44441A42-3BF8-4DA3-9DCB-1E6054A4A16F}"/>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91390" tIns="45695" rIns="91390" bIns="45695" numCol="1" anchor="t" anchorCtr="0" compatLnSpc="1">
              <a:prstTxWarp prst="textNoShape">
                <a:avLst/>
              </a:prstTxWarp>
            </a:bodyPr>
            <a:lstStyle/>
            <a:p>
              <a:pPr algn="ctr" defTabSz="914224" fontAlgn="base"/>
              <a:endParaRPr lang="en-US" kern="0">
                <a:solidFill>
                  <a:srgbClr val="FFFFFF"/>
                </a:solidFill>
                <a:latin typeface="Segoe UI"/>
              </a:endParaRPr>
            </a:p>
          </p:txBody>
        </p:sp>
      </p:grpSp>
      <p:grpSp>
        <p:nvGrpSpPr>
          <p:cNvPr id="126" name="Group 125">
            <a:extLst>
              <a:ext uri="{FF2B5EF4-FFF2-40B4-BE49-F238E27FC236}">
                <a16:creationId xmlns:a16="http://schemas.microsoft.com/office/drawing/2014/main" id="{F0272CE6-1817-48FC-847A-FD032E6AE399}"/>
              </a:ext>
            </a:extLst>
          </p:cNvPr>
          <p:cNvGrpSpPr>
            <a:grpSpLocks noChangeAspect="1"/>
          </p:cNvGrpSpPr>
          <p:nvPr/>
        </p:nvGrpSpPr>
        <p:grpSpPr>
          <a:xfrm>
            <a:off x="2207136" y="3121629"/>
            <a:ext cx="478406" cy="489176"/>
            <a:chOff x="143230" y="758478"/>
            <a:chExt cx="1203483" cy="1230566"/>
          </a:xfrm>
        </p:grpSpPr>
        <p:sp>
          <p:nvSpPr>
            <p:cNvPr id="127" name="Rectangle 126">
              <a:extLst>
                <a:ext uri="{FF2B5EF4-FFF2-40B4-BE49-F238E27FC236}">
                  <a16:creationId xmlns:a16="http://schemas.microsoft.com/office/drawing/2014/main" id="{481A4535-38CD-4701-B5D6-EFD51C5A7CF1}"/>
                </a:ext>
              </a:extLst>
            </p:cNvPr>
            <p:cNvSpPr/>
            <p:nvPr/>
          </p:nvSpPr>
          <p:spPr bwMode="auto">
            <a:xfrm>
              <a:off x="454837" y="758478"/>
              <a:ext cx="891876" cy="583626"/>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70D2FA9C-FD4E-4FBB-A0A3-D195BFFD7CDD}"/>
                </a:ext>
              </a:extLst>
            </p:cNvPr>
            <p:cNvSpPr/>
            <p:nvPr/>
          </p:nvSpPr>
          <p:spPr bwMode="auto">
            <a:xfrm>
              <a:off x="454837" y="1405418"/>
              <a:ext cx="891876" cy="583626"/>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EAD24A1B-3893-4715-878F-B639E4C88532}"/>
                </a:ext>
              </a:extLst>
            </p:cNvPr>
            <p:cNvSpPr/>
            <p:nvPr/>
          </p:nvSpPr>
          <p:spPr bwMode="auto">
            <a:xfrm>
              <a:off x="143230" y="1405418"/>
              <a:ext cx="274320" cy="5836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79639302-ADE9-483E-9208-F1143AD091F0}"/>
                </a:ext>
              </a:extLst>
            </p:cNvPr>
            <p:cNvSpPr/>
            <p:nvPr/>
          </p:nvSpPr>
          <p:spPr bwMode="auto">
            <a:xfrm>
              <a:off x="143230" y="1072531"/>
              <a:ext cx="274320" cy="27432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0DAB5F97-666D-416C-897B-3C2807B41388}"/>
                </a:ext>
              </a:extLst>
            </p:cNvPr>
            <p:cNvSpPr/>
            <p:nvPr/>
          </p:nvSpPr>
          <p:spPr bwMode="auto">
            <a:xfrm>
              <a:off x="143230" y="762629"/>
              <a:ext cx="274320" cy="27432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2" name="Group 131" descr="location">
              <a:extLst>
                <a:ext uri="{FF2B5EF4-FFF2-40B4-BE49-F238E27FC236}">
                  <a16:creationId xmlns:a16="http://schemas.microsoft.com/office/drawing/2014/main" id="{797CD361-01F6-4849-861F-B3E1AE9C0C8E}"/>
                </a:ext>
              </a:extLst>
            </p:cNvPr>
            <p:cNvGrpSpPr/>
            <p:nvPr/>
          </p:nvGrpSpPr>
          <p:grpSpPr>
            <a:xfrm>
              <a:off x="615052" y="1017553"/>
              <a:ext cx="571446" cy="822214"/>
              <a:chOff x="798318" y="5778597"/>
              <a:chExt cx="268482" cy="386300"/>
            </a:xfrm>
          </p:grpSpPr>
          <p:sp>
            <p:nvSpPr>
              <p:cNvPr id="133" name="Freeform 113">
                <a:extLst>
                  <a:ext uri="{FF2B5EF4-FFF2-40B4-BE49-F238E27FC236}">
                    <a16:creationId xmlns:a16="http://schemas.microsoft.com/office/drawing/2014/main" id="{83D0B65A-E889-4E45-9546-8FE93A830C9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34" name="Oval 133">
                <a:extLst>
                  <a:ext uri="{FF2B5EF4-FFF2-40B4-BE49-F238E27FC236}">
                    <a16:creationId xmlns:a16="http://schemas.microsoft.com/office/drawing/2014/main" id="{C08570D4-59FE-4083-A558-A6E55F484748}"/>
                  </a:ext>
                </a:extLst>
              </p:cNvPr>
              <p:cNvSpPr>
                <a:spLocks noChangeArrowheads="1"/>
              </p:cNvSpPr>
              <p:nvPr/>
            </p:nvSpPr>
            <p:spPr bwMode="auto">
              <a:xfrm>
                <a:off x="875579" y="5857788"/>
                <a:ext cx="110097" cy="113959"/>
              </a:xfrm>
              <a:prstGeom prst="ellipse">
                <a:avLst/>
              </a:pr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spTree>
    <p:extLst>
      <p:ext uri="{BB962C8B-B14F-4D97-AF65-F5344CB8AC3E}">
        <p14:creationId xmlns:p14="http://schemas.microsoft.com/office/powerpoint/2010/main" val="35782164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1810FD-8D8D-453E-A9CF-D436F29AD9F9}"/>
              </a:ext>
            </a:extLst>
          </p:cNvPr>
          <p:cNvSpPr>
            <a:spLocks noGrp="1"/>
          </p:cNvSpPr>
          <p:nvPr>
            <p:ph type="title"/>
          </p:nvPr>
        </p:nvSpPr>
        <p:spPr>
          <a:xfrm>
            <a:off x="608431" y="466732"/>
            <a:ext cx="11236276" cy="528273"/>
          </a:xfrm>
        </p:spPr>
        <p:txBody>
          <a:bodyPr/>
          <a:lstStyle/>
          <a:p>
            <a:r>
              <a:rPr lang="en-US" sz="3366"/>
              <a:t>Windows Virtual Desktop Partner ecosystem </a:t>
            </a:r>
          </a:p>
        </p:txBody>
      </p:sp>
      <p:sp>
        <p:nvSpPr>
          <p:cNvPr id="13" name="Rectangle 12">
            <a:extLst>
              <a:ext uri="{FF2B5EF4-FFF2-40B4-BE49-F238E27FC236}">
                <a16:creationId xmlns:a16="http://schemas.microsoft.com/office/drawing/2014/main" id="{D6C7934A-2270-4DFC-951F-47A2A2BD9474}"/>
              </a:ext>
            </a:extLst>
          </p:cNvPr>
          <p:cNvSpPr/>
          <p:nvPr/>
        </p:nvSpPr>
        <p:spPr bwMode="auto">
          <a:xfrm>
            <a:off x="596712" y="3268711"/>
            <a:ext cx="11243874" cy="2341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217" rIns="186494" bIns="149217" numCol="1" spcCol="0" rtlCol="0" fromWordArt="0" anchor="t" anchorCtr="0" forceAA="0" compatLnSpc="1">
            <a:prstTxWarp prst="textNoShape">
              <a:avLst/>
            </a:prstTxWarp>
            <a:noAutofit/>
          </a:bodyPr>
          <a:lstStyle/>
          <a:p>
            <a:pPr defTabSz="932418"/>
            <a:r>
              <a:rPr lang="en-US" sz="1632">
                <a:solidFill>
                  <a:srgbClr val="000000"/>
                </a:solidFill>
                <a:latin typeface="Segoe UI Semibold"/>
                <a:cs typeface="Segoe UI"/>
              </a:rPr>
              <a:t>ISVs or WVD </a:t>
            </a:r>
            <a:br>
              <a:rPr lang="en-US" sz="1632">
                <a:solidFill>
                  <a:srgbClr val="000000"/>
                </a:solidFill>
                <a:latin typeface="Segoe UI Semibold"/>
                <a:cs typeface="Segoe UI"/>
              </a:rPr>
            </a:br>
            <a:r>
              <a:rPr lang="en-US" sz="1632">
                <a:solidFill>
                  <a:srgbClr val="000000"/>
                </a:solidFill>
                <a:latin typeface="Segoe UI Semibold"/>
                <a:cs typeface="Segoe UI"/>
              </a:rPr>
              <a:t>value-added </a:t>
            </a:r>
          </a:p>
          <a:p>
            <a:pPr defTabSz="932418"/>
            <a:r>
              <a:rPr lang="en-US" sz="1632">
                <a:solidFill>
                  <a:srgbClr val="000000"/>
                </a:solidFill>
                <a:latin typeface="Segoe UI Semibold"/>
                <a:cs typeface="Segoe UI"/>
              </a:rPr>
              <a:t>partners</a:t>
            </a:r>
          </a:p>
        </p:txBody>
      </p:sp>
      <p:grpSp>
        <p:nvGrpSpPr>
          <p:cNvPr id="24" name="Group 23">
            <a:extLst>
              <a:ext uri="{FF2B5EF4-FFF2-40B4-BE49-F238E27FC236}">
                <a16:creationId xmlns:a16="http://schemas.microsoft.com/office/drawing/2014/main" id="{269E31F0-2B45-4290-AE98-01897BFE60C3}"/>
              </a:ext>
            </a:extLst>
          </p:cNvPr>
          <p:cNvGrpSpPr/>
          <p:nvPr/>
        </p:nvGrpSpPr>
        <p:grpSpPr>
          <a:xfrm>
            <a:off x="2174210" y="4070228"/>
            <a:ext cx="1457841" cy="685033"/>
            <a:chOff x="2177835" y="3583381"/>
            <a:chExt cx="1429589" cy="671758"/>
          </a:xfrm>
        </p:grpSpPr>
        <p:sp>
          <p:nvSpPr>
            <p:cNvPr id="47" name="Rectangle 46">
              <a:extLst>
                <a:ext uri="{FF2B5EF4-FFF2-40B4-BE49-F238E27FC236}">
                  <a16:creationId xmlns:a16="http://schemas.microsoft.com/office/drawing/2014/main" id="{1F4844EF-66F1-4FD3-99B7-C326FEB231C5}"/>
                </a:ext>
              </a:extLst>
            </p:cNvPr>
            <p:cNvSpPr/>
            <p:nvPr/>
          </p:nvSpPr>
          <p:spPr bwMode="auto">
            <a:xfrm>
              <a:off x="2177835" y="3583381"/>
              <a:ext cx="1429589" cy="671758"/>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6ED34C71-CE08-4573-8B13-0D4519E7512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a:ext>
              </a:extLst>
            </a:blip>
            <a:srcRect r="13523"/>
            <a:stretch/>
          </p:blipFill>
          <p:spPr>
            <a:xfrm>
              <a:off x="2328633" y="3743116"/>
              <a:ext cx="1069529" cy="345727"/>
            </a:xfrm>
            <a:prstGeom prst="rect">
              <a:avLst/>
            </a:prstGeom>
          </p:spPr>
        </p:pic>
      </p:grpSp>
      <p:pic>
        <p:nvPicPr>
          <p:cNvPr id="1034" name="Picture 10" descr="See the source image">
            <a:extLst>
              <a:ext uri="{FF2B5EF4-FFF2-40B4-BE49-F238E27FC236}">
                <a16:creationId xmlns:a16="http://schemas.microsoft.com/office/drawing/2014/main" id="{9C0226E7-F55A-459B-8E94-4076FDD20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554" y="4305414"/>
            <a:ext cx="967371" cy="295205"/>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ABD13EDB-9965-414E-A10C-E0659FE19EA4}"/>
              </a:ext>
            </a:extLst>
          </p:cNvPr>
          <p:cNvSpPr/>
          <p:nvPr/>
        </p:nvSpPr>
        <p:spPr bwMode="auto">
          <a:xfrm>
            <a:off x="596710" y="1128305"/>
            <a:ext cx="11243876" cy="20506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217" rIns="186494" bIns="149217" numCol="1" spcCol="0" rtlCol="0" fromWordArt="0" anchor="t" anchorCtr="0" forceAA="0" compatLnSpc="1">
            <a:prstTxWarp prst="textNoShape">
              <a:avLst/>
            </a:prstTxWarp>
            <a:noAutofit/>
          </a:bodyPr>
          <a:lstStyle/>
          <a:p>
            <a:pPr defTabSz="932418">
              <a:defRPr/>
            </a:pPr>
            <a:r>
              <a:rPr lang="en-US" sz="1632">
                <a:solidFill>
                  <a:srgbClr val="000000"/>
                </a:solidFill>
                <a:latin typeface="Segoe UI Semibold"/>
                <a:cs typeface="Segoe UI"/>
              </a:rPr>
              <a:t>SI and GSIs </a:t>
            </a:r>
          </a:p>
        </p:txBody>
      </p:sp>
      <p:sp>
        <p:nvSpPr>
          <p:cNvPr id="52" name="Rectangle 51">
            <a:extLst>
              <a:ext uri="{FF2B5EF4-FFF2-40B4-BE49-F238E27FC236}">
                <a16:creationId xmlns:a16="http://schemas.microsoft.com/office/drawing/2014/main" id="{E1F47FBA-FDE6-4698-8AB7-A3B99904661F}"/>
              </a:ext>
            </a:extLst>
          </p:cNvPr>
          <p:cNvSpPr/>
          <p:nvPr/>
        </p:nvSpPr>
        <p:spPr bwMode="auto">
          <a:xfrm>
            <a:off x="596711" y="5687581"/>
            <a:ext cx="11243876" cy="95706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217" rIns="186494" bIns="149217" numCol="1" spcCol="0" rtlCol="0" fromWordArt="0" anchor="t" anchorCtr="0" forceAA="0" compatLnSpc="1">
            <a:prstTxWarp prst="textNoShape">
              <a:avLst/>
            </a:prstTxWarp>
            <a:noAutofit/>
          </a:bodyPr>
          <a:lstStyle/>
          <a:p>
            <a:pPr defTabSz="932418"/>
            <a:r>
              <a:rPr lang="en-US" sz="1632">
                <a:solidFill>
                  <a:srgbClr val="000000"/>
                </a:solidFill>
                <a:latin typeface="Segoe UI Semibold"/>
                <a:cs typeface="Segoe UI"/>
              </a:rPr>
              <a:t>WVD hardware </a:t>
            </a:r>
          </a:p>
          <a:p>
            <a:pPr defTabSz="932418"/>
            <a:r>
              <a:rPr lang="en-US" sz="1632">
                <a:solidFill>
                  <a:srgbClr val="000000"/>
                </a:solidFill>
                <a:latin typeface="Segoe UI Semibold"/>
                <a:cs typeface="Segoe UI"/>
              </a:rPr>
              <a:t>partners</a:t>
            </a:r>
          </a:p>
        </p:txBody>
      </p:sp>
      <p:grpSp>
        <p:nvGrpSpPr>
          <p:cNvPr id="22" name="Group 21">
            <a:extLst>
              <a:ext uri="{FF2B5EF4-FFF2-40B4-BE49-F238E27FC236}">
                <a16:creationId xmlns:a16="http://schemas.microsoft.com/office/drawing/2014/main" id="{6F5074A0-4776-4829-B355-D3419ADD27B3}"/>
              </a:ext>
            </a:extLst>
          </p:cNvPr>
          <p:cNvGrpSpPr/>
          <p:nvPr/>
        </p:nvGrpSpPr>
        <p:grpSpPr>
          <a:xfrm>
            <a:off x="6932437" y="5739151"/>
            <a:ext cx="1765401" cy="829553"/>
            <a:chOff x="4408410" y="4901459"/>
            <a:chExt cx="1731188" cy="873022"/>
          </a:xfrm>
        </p:grpSpPr>
        <p:sp>
          <p:nvSpPr>
            <p:cNvPr id="58" name="Rectangle 57">
              <a:extLst>
                <a:ext uri="{FF2B5EF4-FFF2-40B4-BE49-F238E27FC236}">
                  <a16:creationId xmlns:a16="http://schemas.microsoft.com/office/drawing/2014/main" id="{CC01861C-FB56-450E-B727-FEC6C583C164}"/>
                </a:ext>
              </a:extLst>
            </p:cNvPr>
            <p:cNvSpPr/>
            <p:nvPr/>
          </p:nvSpPr>
          <p:spPr bwMode="auto">
            <a:xfrm>
              <a:off x="4408410" y="4901459"/>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52386442-61E4-41BF-91E6-D26CADBDE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2518" y="5161747"/>
              <a:ext cx="542972" cy="352446"/>
            </a:xfrm>
            <a:prstGeom prst="rect">
              <a:avLst/>
            </a:prstGeom>
          </p:spPr>
        </p:pic>
      </p:grpSp>
      <p:grpSp>
        <p:nvGrpSpPr>
          <p:cNvPr id="36" name="Group 35">
            <a:extLst>
              <a:ext uri="{FF2B5EF4-FFF2-40B4-BE49-F238E27FC236}">
                <a16:creationId xmlns:a16="http://schemas.microsoft.com/office/drawing/2014/main" id="{C3F4CB81-3039-44EB-A2A5-D33402DB4268}"/>
              </a:ext>
            </a:extLst>
          </p:cNvPr>
          <p:cNvGrpSpPr/>
          <p:nvPr/>
        </p:nvGrpSpPr>
        <p:grpSpPr>
          <a:xfrm>
            <a:off x="5050287" y="5737805"/>
            <a:ext cx="1765401" cy="829553"/>
            <a:chOff x="2573686" y="5892962"/>
            <a:chExt cx="1731188" cy="873022"/>
          </a:xfrm>
        </p:grpSpPr>
        <p:sp>
          <p:nvSpPr>
            <p:cNvPr id="53" name="Rectangle 52">
              <a:extLst>
                <a:ext uri="{FF2B5EF4-FFF2-40B4-BE49-F238E27FC236}">
                  <a16:creationId xmlns:a16="http://schemas.microsoft.com/office/drawing/2014/main" id="{B0FA11B6-0F8C-4990-97BA-BC0295C12C68}"/>
                </a:ext>
              </a:extLst>
            </p:cNvPr>
            <p:cNvSpPr/>
            <p:nvPr/>
          </p:nvSpPr>
          <p:spPr bwMode="auto">
            <a:xfrm>
              <a:off x="2573686" y="5892962"/>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59614E7B-586F-49D6-8EAD-F103D6F0273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4735" t="4735" r="4735" b="4735"/>
            <a:stretch/>
          </p:blipFill>
          <p:spPr>
            <a:xfrm>
              <a:off x="3003625" y="6213622"/>
              <a:ext cx="871310" cy="231702"/>
            </a:xfrm>
            <a:prstGeom prst="rect">
              <a:avLst/>
            </a:prstGeom>
          </p:spPr>
        </p:pic>
      </p:grpSp>
      <p:sp>
        <p:nvSpPr>
          <p:cNvPr id="57" name="Rectangle 56">
            <a:extLst>
              <a:ext uri="{FF2B5EF4-FFF2-40B4-BE49-F238E27FC236}">
                <a16:creationId xmlns:a16="http://schemas.microsoft.com/office/drawing/2014/main" id="{E81E8960-6FB9-434D-92E6-3A922046FABA}"/>
              </a:ext>
            </a:extLst>
          </p:cNvPr>
          <p:cNvSpPr/>
          <p:nvPr/>
        </p:nvSpPr>
        <p:spPr bwMode="auto">
          <a:xfrm>
            <a:off x="3185657" y="1247471"/>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59">
            <a:extLst>
              <a:ext uri="{FF2B5EF4-FFF2-40B4-BE49-F238E27FC236}">
                <a16:creationId xmlns:a16="http://schemas.microsoft.com/office/drawing/2014/main" id="{EF9F8F88-02F3-4A45-8D17-F1F4C1DDB336}"/>
              </a:ext>
            </a:extLst>
          </p:cNvPr>
          <p:cNvPicPr>
            <a:picLocks noChangeAspect="1"/>
          </p:cNvPicPr>
          <p:nvPr/>
        </p:nvPicPr>
        <p:blipFill>
          <a:blip r:embed="rId8"/>
          <a:stretch>
            <a:fillRect/>
          </a:stretch>
        </p:blipFill>
        <p:spPr>
          <a:xfrm>
            <a:off x="3716703" y="1518250"/>
            <a:ext cx="835339" cy="310824"/>
          </a:xfrm>
          <a:prstGeom prst="rect">
            <a:avLst/>
          </a:prstGeom>
        </p:spPr>
      </p:pic>
      <p:sp>
        <p:nvSpPr>
          <p:cNvPr id="61" name="Rectangle 60">
            <a:extLst>
              <a:ext uri="{FF2B5EF4-FFF2-40B4-BE49-F238E27FC236}">
                <a16:creationId xmlns:a16="http://schemas.microsoft.com/office/drawing/2014/main" id="{98C3F598-576A-4C2F-8A53-381E45CFF0C9}"/>
              </a:ext>
            </a:extLst>
          </p:cNvPr>
          <p:cNvSpPr/>
          <p:nvPr/>
        </p:nvSpPr>
        <p:spPr bwMode="auto">
          <a:xfrm>
            <a:off x="5053992" y="1255374"/>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descr="A close up of a logo&#10;&#10;Description automatically generated">
            <a:extLst>
              <a:ext uri="{FF2B5EF4-FFF2-40B4-BE49-F238E27FC236}">
                <a16:creationId xmlns:a16="http://schemas.microsoft.com/office/drawing/2014/main" id="{E8B56C2C-FC21-4436-B283-5743B71185FF}"/>
              </a:ext>
            </a:extLst>
          </p:cNvPr>
          <p:cNvPicPr>
            <a:picLocks noChangeAspect="1"/>
          </p:cNvPicPr>
          <p:nvPr/>
        </p:nvPicPr>
        <p:blipFill>
          <a:blip r:embed="rId9"/>
          <a:stretch>
            <a:fillRect/>
          </a:stretch>
        </p:blipFill>
        <p:spPr>
          <a:xfrm>
            <a:off x="5151815" y="1518252"/>
            <a:ext cx="1575242" cy="275849"/>
          </a:xfrm>
          <a:prstGeom prst="rect">
            <a:avLst/>
          </a:prstGeom>
        </p:spPr>
      </p:pic>
      <p:sp>
        <p:nvSpPr>
          <p:cNvPr id="65" name="Rectangle 64">
            <a:extLst>
              <a:ext uri="{FF2B5EF4-FFF2-40B4-BE49-F238E27FC236}">
                <a16:creationId xmlns:a16="http://schemas.microsoft.com/office/drawing/2014/main" id="{E4BCCB82-4BFE-4F16-8B3D-22884E7362B9}"/>
              </a:ext>
            </a:extLst>
          </p:cNvPr>
          <p:cNvSpPr/>
          <p:nvPr/>
        </p:nvSpPr>
        <p:spPr bwMode="auto">
          <a:xfrm>
            <a:off x="6911290" y="1255373"/>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02798742-C9D4-4A97-8D7D-DCD7937A3346}"/>
              </a:ext>
            </a:extLst>
          </p:cNvPr>
          <p:cNvPicPr>
            <a:picLocks noChangeAspect="1"/>
          </p:cNvPicPr>
          <p:nvPr/>
        </p:nvPicPr>
        <p:blipFill>
          <a:blip r:embed="rId10"/>
          <a:stretch>
            <a:fillRect/>
          </a:stretch>
        </p:blipFill>
        <p:spPr>
          <a:xfrm>
            <a:off x="7283226" y="1306944"/>
            <a:ext cx="854765" cy="679926"/>
          </a:xfrm>
          <a:prstGeom prst="rect">
            <a:avLst/>
          </a:prstGeom>
        </p:spPr>
      </p:pic>
      <p:sp>
        <p:nvSpPr>
          <p:cNvPr id="67" name="Rectangle 66">
            <a:extLst>
              <a:ext uri="{FF2B5EF4-FFF2-40B4-BE49-F238E27FC236}">
                <a16:creationId xmlns:a16="http://schemas.microsoft.com/office/drawing/2014/main" id="{1B65510E-1F2A-47B4-901D-A100E179BA01}"/>
              </a:ext>
            </a:extLst>
          </p:cNvPr>
          <p:cNvSpPr/>
          <p:nvPr/>
        </p:nvSpPr>
        <p:spPr bwMode="auto">
          <a:xfrm>
            <a:off x="8764442" y="1255373"/>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C1DAD87B-B36A-4D73-A246-3B450CEE1688}"/>
              </a:ext>
            </a:extLst>
          </p:cNvPr>
          <p:cNvSpPr/>
          <p:nvPr/>
        </p:nvSpPr>
        <p:spPr bwMode="auto">
          <a:xfrm>
            <a:off x="6932437" y="2211997"/>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Graphic 68">
            <a:extLst>
              <a:ext uri="{FF2B5EF4-FFF2-40B4-BE49-F238E27FC236}">
                <a16:creationId xmlns:a16="http://schemas.microsoft.com/office/drawing/2014/main" id="{7D219A00-72EF-465C-8827-9867FD7A4C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29916" y="1511891"/>
            <a:ext cx="1634454" cy="347889"/>
          </a:xfrm>
          <a:prstGeom prst="rect">
            <a:avLst/>
          </a:prstGeom>
        </p:spPr>
      </p:pic>
      <p:pic>
        <p:nvPicPr>
          <p:cNvPr id="30" name="Picture 29">
            <a:extLst>
              <a:ext uri="{FF2B5EF4-FFF2-40B4-BE49-F238E27FC236}">
                <a16:creationId xmlns:a16="http://schemas.microsoft.com/office/drawing/2014/main" id="{E4931D71-61C8-4C06-BE39-2DDA77ECC87B}"/>
              </a:ext>
            </a:extLst>
          </p:cNvPr>
          <p:cNvPicPr>
            <a:picLocks noChangeAspect="1"/>
          </p:cNvPicPr>
          <p:nvPr/>
        </p:nvPicPr>
        <p:blipFill>
          <a:blip r:embed="rId13"/>
          <a:stretch>
            <a:fillRect/>
          </a:stretch>
        </p:blipFill>
        <p:spPr>
          <a:xfrm>
            <a:off x="7057696" y="2436441"/>
            <a:ext cx="1517537" cy="413257"/>
          </a:xfrm>
          <a:prstGeom prst="rect">
            <a:avLst/>
          </a:prstGeom>
        </p:spPr>
      </p:pic>
      <p:sp>
        <p:nvSpPr>
          <p:cNvPr id="71" name="Rectangle 70">
            <a:extLst>
              <a:ext uri="{FF2B5EF4-FFF2-40B4-BE49-F238E27FC236}">
                <a16:creationId xmlns:a16="http://schemas.microsoft.com/office/drawing/2014/main" id="{10B16AEA-37E5-4363-9570-26A3BD62710F}"/>
              </a:ext>
            </a:extLst>
          </p:cNvPr>
          <p:cNvSpPr/>
          <p:nvPr/>
        </p:nvSpPr>
        <p:spPr bwMode="auto">
          <a:xfrm>
            <a:off x="5034099" y="2206077"/>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91506939-6774-4499-834E-90F31923768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439287" y="2436440"/>
            <a:ext cx="960706" cy="384754"/>
          </a:xfrm>
          <a:prstGeom prst="rect">
            <a:avLst/>
          </a:prstGeom>
        </p:spPr>
      </p:pic>
      <p:grpSp>
        <p:nvGrpSpPr>
          <p:cNvPr id="2" name="Group 1">
            <a:extLst>
              <a:ext uri="{FF2B5EF4-FFF2-40B4-BE49-F238E27FC236}">
                <a16:creationId xmlns:a16="http://schemas.microsoft.com/office/drawing/2014/main" id="{DC30F9CE-3733-4A3C-9A1F-6F8BBDDBC5B4}"/>
              </a:ext>
            </a:extLst>
          </p:cNvPr>
          <p:cNvGrpSpPr/>
          <p:nvPr/>
        </p:nvGrpSpPr>
        <p:grpSpPr>
          <a:xfrm>
            <a:off x="2174211" y="3322558"/>
            <a:ext cx="1457842" cy="685033"/>
            <a:chOff x="2837327" y="3433695"/>
            <a:chExt cx="1429387" cy="671662"/>
          </a:xfrm>
        </p:grpSpPr>
        <p:sp>
          <p:nvSpPr>
            <p:cNvPr id="63" name="Rectangle 62">
              <a:extLst>
                <a:ext uri="{FF2B5EF4-FFF2-40B4-BE49-F238E27FC236}">
                  <a16:creationId xmlns:a16="http://schemas.microsoft.com/office/drawing/2014/main" id="{9EF24161-38D8-4D99-967F-03D4F1388FD8}"/>
                </a:ext>
              </a:extLst>
            </p:cNvPr>
            <p:cNvSpPr/>
            <p:nvPr/>
          </p:nvSpPr>
          <p:spPr bwMode="auto">
            <a:xfrm>
              <a:off x="2837327" y="3433695"/>
              <a:ext cx="1429387" cy="67166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descr="A close up of a sign&#10;&#10;Description automatically generated">
              <a:extLst>
                <a:ext uri="{FF2B5EF4-FFF2-40B4-BE49-F238E27FC236}">
                  <a16:creationId xmlns:a16="http://schemas.microsoft.com/office/drawing/2014/main" id="{E0A62E0C-4D77-404A-9E3C-25528FBB20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79394" y="3601132"/>
              <a:ext cx="1286796" cy="299758"/>
            </a:xfrm>
            <a:prstGeom prst="rect">
              <a:avLst/>
            </a:prstGeom>
          </p:spPr>
        </p:pic>
      </p:grpSp>
      <p:sp>
        <p:nvSpPr>
          <p:cNvPr id="70" name="Rectangle 69">
            <a:extLst>
              <a:ext uri="{FF2B5EF4-FFF2-40B4-BE49-F238E27FC236}">
                <a16:creationId xmlns:a16="http://schemas.microsoft.com/office/drawing/2014/main" id="{E5D087A3-FE77-4112-8192-E3B685706671}"/>
              </a:ext>
            </a:extLst>
          </p:cNvPr>
          <p:cNvSpPr/>
          <p:nvPr/>
        </p:nvSpPr>
        <p:spPr bwMode="auto">
          <a:xfrm>
            <a:off x="3749129" y="4840788"/>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3D5094E-E921-4B5D-989D-9DA503714BB1}"/>
              </a:ext>
            </a:extLst>
          </p:cNvPr>
          <p:cNvSpPr/>
          <p:nvPr/>
        </p:nvSpPr>
        <p:spPr bwMode="auto">
          <a:xfrm>
            <a:off x="3754664" y="3321210"/>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descr="A close up of a logo&#10;&#10;Description automatically generated">
            <a:extLst>
              <a:ext uri="{FF2B5EF4-FFF2-40B4-BE49-F238E27FC236}">
                <a16:creationId xmlns:a16="http://schemas.microsoft.com/office/drawing/2014/main" id="{C417A49F-3C11-422C-9569-6D39881F3340}"/>
              </a:ext>
            </a:extLst>
          </p:cNvPr>
          <p:cNvPicPr>
            <a:picLocks noChangeAspect="1"/>
          </p:cNvPicPr>
          <p:nvPr/>
        </p:nvPicPr>
        <p:blipFill rotWithShape="1">
          <a:blip r:embed="rId16">
            <a:extLst>
              <a:ext uri="{28A0092B-C50C-407E-A947-70E740481C1C}">
                <a14:useLocalDpi xmlns:a14="http://schemas.microsoft.com/office/drawing/2010/main" val="0"/>
              </a:ext>
            </a:extLst>
          </a:blip>
          <a:srcRect t="33220" b="40793"/>
          <a:stretch/>
        </p:blipFill>
        <p:spPr>
          <a:xfrm>
            <a:off x="4004579" y="3587256"/>
            <a:ext cx="1018384" cy="233618"/>
          </a:xfrm>
          <a:prstGeom prst="rect">
            <a:avLst/>
          </a:prstGeom>
        </p:spPr>
      </p:pic>
      <p:sp>
        <p:nvSpPr>
          <p:cNvPr id="75" name="Rectangle 74">
            <a:extLst>
              <a:ext uri="{FF2B5EF4-FFF2-40B4-BE49-F238E27FC236}">
                <a16:creationId xmlns:a16="http://schemas.microsoft.com/office/drawing/2014/main" id="{00C8ED28-49C0-4317-9A23-E5025B44150B}"/>
              </a:ext>
            </a:extLst>
          </p:cNvPr>
          <p:cNvSpPr/>
          <p:nvPr/>
        </p:nvSpPr>
        <p:spPr bwMode="auto">
          <a:xfrm>
            <a:off x="3749128" y="4080471"/>
            <a:ext cx="1457841"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73EA7A2B-9032-4DC2-959D-C68F1752F9AC}"/>
              </a:ext>
            </a:extLst>
          </p:cNvPr>
          <p:cNvSpPr/>
          <p:nvPr/>
        </p:nvSpPr>
        <p:spPr bwMode="auto">
          <a:xfrm>
            <a:off x="5331717" y="4851031"/>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A518BC52-EA2A-4DC0-B2A1-BE3F7D3358CF}"/>
              </a:ext>
            </a:extLst>
          </p:cNvPr>
          <p:cNvSpPr/>
          <p:nvPr/>
        </p:nvSpPr>
        <p:spPr bwMode="auto">
          <a:xfrm>
            <a:off x="5340993" y="3325355"/>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A0B25B9-4D84-4452-9B5E-8E350A88F860}"/>
              </a:ext>
            </a:extLst>
          </p:cNvPr>
          <p:cNvSpPr/>
          <p:nvPr/>
        </p:nvSpPr>
        <p:spPr bwMode="auto">
          <a:xfrm>
            <a:off x="6932438" y="3321210"/>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A86AFC48-BDE3-40B8-8109-96BE9D537635}"/>
              </a:ext>
            </a:extLst>
          </p:cNvPr>
          <p:cNvSpPr/>
          <p:nvPr/>
        </p:nvSpPr>
        <p:spPr bwMode="auto">
          <a:xfrm>
            <a:off x="5335457" y="4084615"/>
            <a:ext cx="1457841"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3BD66130-22BD-4E7D-92BF-C3CC996D3B23}"/>
              </a:ext>
            </a:extLst>
          </p:cNvPr>
          <p:cNvSpPr/>
          <p:nvPr/>
        </p:nvSpPr>
        <p:spPr bwMode="auto">
          <a:xfrm>
            <a:off x="10111576" y="4086878"/>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BDA6C850-A4BD-4B5D-B57A-042A4D0DD778}"/>
              </a:ext>
            </a:extLst>
          </p:cNvPr>
          <p:cNvSpPr/>
          <p:nvPr/>
        </p:nvSpPr>
        <p:spPr bwMode="auto">
          <a:xfrm>
            <a:off x="6926903" y="4080471"/>
            <a:ext cx="1457841"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39BA382F-2717-485C-AD80-C166AF4D50E7}"/>
              </a:ext>
            </a:extLst>
          </p:cNvPr>
          <p:cNvSpPr/>
          <p:nvPr/>
        </p:nvSpPr>
        <p:spPr bwMode="auto">
          <a:xfrm>
            <a:off x="6926902" y="4851031"/>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1BCAA8AD-B057-4B85-98B8-CA903C9174A3}"/>
              </a:ext>
            </a:extLst>
          </p:cNvPr>
          <p:cNvSpPr/>
          <p:nvPr/>
        </p:nvSpPr>
        <p:spPr bwMode="auto">
          <a:xfrm>
            <a:off x="8524775" y="3327617"/>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BE30C65E-3227-4AD7-ABB3-AF5BE8C21624}"/>
              </a:ext>
            </a:extLst>
          </p:cNvPr>
          <p:cNvSpPr/>
          <p:nvPr/>
        </p:nvSpPr>
        <p:spPr bwMode="auto">
          <a:xfrm>
            <a:off x="8519239" y="4086878"/>
            <a:ext cx="1457841"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1A8AAE26-B59D-4DEC-855D-062EFB1D2500}"/>
              </a:ext>
            </a:extLst>
          </p:cNvPr>
          <p:cNvSpPr/>
          <p:nvPr/>
        </p:nvSpPr>
        <p:spPr bwMode="auto">
          <a:xfrm>
            <a:off x="8519239" y="4857438"/>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32" name="Picture 8" descr="See the source image">
            <a:extLst>
              <a:ext uri="{FF2B5EF4-FFF2-40B4-BE49-F238E27FC236}">
                <a16:creationId xmlns:a16="http://schemas.microsoft.com/office/drawing/2014/main" id="{5CA311F8-02D0-4FC5-8D70-55EB80E6F48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83742" y="3505962"/>
            <a:ext cx="925012" cy="39620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4285C494-854C-4E19-9574-66BA4692A31E}"/>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t="18635" b="18635"/>
          <a:stretch/>
        </p:blipFill>
        <p:spPr>
          <a:xfrm>
            <a:off x="7072059" y="3568555"/>
            <a:ext cx="1178599" cy="229635"/>
          </a:xfrm>
          <a:prstGeom prst="rect">
            <a:avLst/>
          </a:prstGeom>
        </p:spPr>
      </p:pic>
      <p:pic>
        <p:nvPicPr>
          <p:cNvPr id="88" name="Picture 2" descr="Related image">
            <a:extLst>
              <a:ext uri="{FF2B5EF4-FFF2-40B4-BE49-F238E27FC236}">
                <a16:creationId xmlns:a16="http://schemas.microsoft.com/office/drawing/2014/main" id="{ECD7E4AC-1180-40C1-9FB4-CE0CC88E256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2930" y="3431765"/>
            <a:ext cx="950457" cy="48377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0" descr="Image result for controlUp logo">
            <a:extLst>
              <a:ext uri="{FF2B5EF4-FFF2-40B4-BE49-F238E27FC236}">
                <a16:creationId xmlns:a16="http://schemas.microsoft.com/office/drawing/2014/main" id="{D21C5C78-6299-465D-9DD2-51194DFE853C}"/>
              </a:ext>
            </a:extLst>
          </p:cNvPr>
          <p:cNvPicPr>
            <a:picLocks noChangeAspect="1" noChangeArrowheads="1"/>
          </p:cNvPicPr>
          <p:nvPr/>
        </p:nvPicPr>
        <p:blipFill rotWithShape="1">
          <a:blip r:embed="rId20" cstate="email">
            <a:extLst>
              <a:ext uri="{28A0092B-C50C-407E-A947-70E740481C1C}">
                <a14:useLocalDpi xmlns:a14="http://schemas.microsoft.com/office/drawing/2010/main"/>
              </a:ext>
            </a:extLst>
          </a:blip>
          <a:srcRect t="19874" b="31048"/>
          <a:stretch/>
        </p:blipFill>
        <p:spPr bwMode="auto">
          <a:xfrm>
            <a:off x="3884702" y="4273637"/>
            <a:ext cx="1185145" cy="2619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49A2FCEF-444D-4AB1-8AEC-BB7D23E98E16}"/>
              </a:ext>
            </a:extLst>
          </p:cNvPr>
          <p:cNvPicPr>
            <a:picLocks noChangeAspect="1"/>
          </p:cNvPicPr>
          <p:nvPr/>
        </p:nvPicPr>
        <p:blipFill>
          <a:blip r:embed="rId21"/>
          <a:stretch>
            <a:fillRect/>
          </a:stretch>
        </p:blipFill>
        <p:spPr>
          <a:xfrm>
            <a:off x="5439287" y="4326943"/>
            <a:ext cx="1284932" cy="218439"/>
          </a:xfrm>
          <a:prstGeom prst="rect">
            <a:avLst/>
          </a:prstGeom>
        </p:spPr>
      </p:pic>
      <p:pic>
        <p:nvPicPr>
          <p:cNvPr id="91" name="Picture 90">
            <a:extLst>
              <a:ext uri="{FF2B5EF4-FFF2-40B4-BE49-F238E27FC236}">
                <a16:creationId xmlns:a16="http://schemas.microsoft.com/office/drawing/2014/main" id="{B4CDFF9F-EBC5-4BEA-B6DD-62AB7579412D}"/>
              </a:ext>
            </a:extLst>
          </p:cNvPr>
          <p:cNvPicPr>
            <a:picLocks noChangeAspect="1"/>
          </p:cNvPicPr>
          <p:nvPr/>
        </p:nvPicPr>
        <p:blipFill>
          <a:blip r:embed="rId22"/>
          <a:stretch>
            <a:fillRect/>
          </a:stretch>
        </p:blipFill>
        <p:spPr>
          <a:xfrm>
            <a:off x="7016700" y="4291289"/>
            <a:ext cx="1295120" cy="226646"/>
          </a:xfrm>
          <a:prstGeom prst="rect">
            <a:avLst/>
          </a:prstGeom>
        </p:spPr>
      </p:pic>
      <p:pic>
        <p:nvPicPr>
          <p:cNvPr id="92" name="Picture 91">
            <a:extLst>
              <a:ext uri="{FF2B5EF4-FFF2-40B4-BE49-F238E27FC236}">
                <a16:creationId xmlns:a16="http://schemas.microsoft.com/office/drawing/2014/main" id="{BA391354-E585-45ED-AECB-5D07D3B99A71}"/>
              </a:ext>
            </a:extLst>
          </p:cNvPr>
          <p:cNvPicPr>
            <a:picLocks noChangeAspect="1"/>
          </p:cNvPicPr>
          <p:nvPr/>
        </p:nvPicPr>
        <p:blipFill>
          <a:blip r:embed="rId23"/>
          <a:stretch>
            <a:fillRect/>
          </a:stretch>
        </p:blipFill>
        <p:spPr>
          <a:xfrm>
            <a:off x="8586222" y="4335184"/>
            <a:ext cx="1314700" cy="170911"/>
          </a:xfrm>
          <a:prstGeom prst="rect">
            <a:avLst/>
          </a:prstGeom>
        </p:spPr>
      </p:pic>
      <p:pic>
        <p:nvPicPr>
          <p:cNvPr id="93" name="Picture 92">
            <a:extLst>
              <a:ext uri="{FF2B5EF4-FFF2-40B4-BE49-F238E27FC236}">
                <a16:creationId xmlns:a16="http://schemas.microsoft.com/office/drawing/2014/main" id="{DBAE13E1-2EA6-4DEC-966F-8C3135486E4B}"/>
              </a:ext>
            </a:extLst>
          </p:cNvPr>
          <p:cNvPicPr>
            <a:picLocks noChangeAspect="1"/>
          </p:cNvPicPr>
          <p:nvPr/>
        </p:nvPicPr>
        <p:blipFill>
          <a:blip r:embed="rId24"/>
          <a:stretch>
            <a:fillRect/>
          </a:stretch>
        </p:blipFill>
        <p:spPr>
          <a:xfrm>
            <a:off x="3872642" y="5077226"/>
            <a:ext cx="1255917" cy="213506"/>
          </a:xfrm>
          <a:prstGeom prst="rect">
            <a:avLst/>
          </a:prstGeom>
        </p:spPr>
      </p:pic>
      <p:pic>
        <p:nvPicPr>
          <p:cNvPr id="94" name="Picture 93" descr="A picture containing tableware, plate, drawing&#10;&#10;Description automatically generated">
            <a:extLst>
              <a:ext uri="{FF2B5EF4-FFF2-40B4-BE49-F238E27FC236}">
                <a16:creationId xmlns:a16="http://schemas.microsoft.com/office/drawing/2014/main" id="{F67ECCAC-5802-40BB-9A69-518F2761B45A}"/>
              </a:ext>
            </a:extLst>
          </p:cNvPr>
          <p:cNvPicPr>
            <a:picLocks noChangeAspect="1"/>
          </p:cNvPicPr>
          <p:nvPr/>
        </p:nvPicPr>
        <p:blipFill>
          <a:blip r:embed="rId25"/>
          <a:stretch>
            <a:fillRect/>
          </a:stretch>
        </p:blipFill>
        <p:spPr>
          <a:xfrm>
            <a:off x="5497143" y="4975130"/>
            <a:ext cx="1041621" cy="428063"/>
          </a:xfrm>
          <a:prstGeom prst="rect">
            <a:avLst/>
          </a:prstGeom>
        </p:spPr>
      </p:pic>
      <p:pic>
        <p:nvPicPr>
          <p:cNvPr id="95" name="Picture 94">
            <a:extLst>
              <a:ext uri="{FF2B5EF4-FFF2-40B4-BE49-F238E27FC236}">
                <a16:creationId xmlns:a16="http://schemas.microsoft.com/office/drawing/2014/main" id="{1EF19CE6-2B47-4632-8361-6281AA1CE46D}"/>
              </a:ext>
            </a:extLst>
          </p:cNvPr>
          <p:cNvPicPr>
            <a:picLocks noChangeAspect="1"/>
          </p:cNvPicPr>
          <p:nvPr/>
        </p:nvPicPr>
        <p:blipFill>
          <a:blip r:embed="rId26"/>
          <a:stretch>
            <a:fillRect/>
          </a:stretch>
        </p:blipFill>
        <p:spPr>
          <a:xfrm>
            <a:off x="10187470" y="4343290"/>
            <a:ext cx="1326986" cy="179143"/>
          </a:xfrm>
          <a:prstGeom prst="rect">
            <a:avLst/>
          </a:prstGeom>
        </p:spPr>
      </p:pic>
      <p:pic>
        <p:nvPicPr>
          <p:cNvPr id="5122" name="Picture 2" descr="deviceTRUST Logo">
            <a:extLst>
              <a:ext uri="{FF2B5EF4-FFF2-40B4-BE49-F238E27FC236}">
                <a16:creationId xmlns:a16="http://schemas.microsoft.com/office/drawing/2014/main" id="{38FF44C5-5C04-4A51-91C0-343D8F19172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983764" y="5068639"/>
            <a:ext cx="1360989" cy="2517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vanti Logo">
            <a:extLst>
              <a:ext uri="{FF2B5EF4-FFF2-40B4-BE49-F238E27FC236}">
                <a16:creationId xmlns:a16="http://schemas.microsoft.com/office/drawing/2014/main" id="{CF6D5690-CF84-43A2-8B31-183F810ACCE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772930" y="5025617"/>
            <a:ext cx="865274" cy="30629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59F40F5-8090-48C5-8A7C-3C4F2D11F383}"/>
              </a:ext>
            </a:extLst>
          </p:cNvPr>
          <p:cNvSpPr/>
          <p:nvPr/>
        </p:nvSpPr>
        <p:spPr bwMode="auto">
          <a:xfrm>
            <a:off x="10105227" y="3331136"/>
            <a:ext cx="1457841"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26" name="Picture 6" descr="Liquidware Logo">
            <a:extLst>
              <a:ext uri="{FF2B5EF4-FFF2-40B4-BE49-F238E27FC236}">
                <a16:creationId xmlns:a16="http://schemas.microsoft.com/office/drawing/2014/main" id="{5FD26C9A-A9B5-4DAD-AB80-91899016C84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262264" y="3519370"/>
            <a:ext cx="1132594" cy="36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0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10;&#10;Description generated with high confidence">
            <a:extLst>
              <a:ext uri="{FF2B5EF4-FFF2-40B4-BE49-F238E27FC236}">
                <a16:creationId xmlns:a16="http://schemas.microsoft.com/office/drawing/2014/main" id="{825DC2E9-553C-452B-A3F2-DA50F51C62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5" y="-1"/>
            <a:ext cx="12434711" cy="6994526"/>
          </a:xfrm>
          <a:prstGeom prst="rect">
            <a:avLst/>
          </a:prstGeom>
        </p:spPr>
      </p:pic>
      <p:sp>
        <p:nvSpPr>
          <p:cNvPr id="4" name="Rectangle 3">
            <a:extLst>
              <a:ext uri="{FF2B5EF4-FFF2-40B4-BE49-F238E27FC236}">
                <a16:creationId xmlns:a16="http://schemas.microsoft.com/office/drawing/2014/main" id="{624E2205-8785-4940-BD35-BA0C617046F5}"/>
              </a:ext>
            </a:extLst>
          </p:cNvPr>
          <p:cNvSpPr/>
          <p:nvPr/>
        </p:nvSpPr>
        <p:spPr>
          <a:xfrm>
            <a:off x="-705" y="-1"/>
            <a:ext cx="12434711" cy="6994525"/>
          </a:xfrm>
          <a:prstGeom prst="rect">
            <a:avLst/>
          </a:prstGeom>
          <a:solidFill>
            <a:srgbClr val="000000">
              <a:alpha val="3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63">
              <a:defRPr/>
            </a:pPr>
            <a:endParaRPr lang="en-US" sz="1800" dirty="0">
              <a:solidFill>
                <a:srgbClr val="F1EFED"/>
              </a:solidFill>
              <a:latin typeface="Segoe UI"/>
            </a:endParaRPr>
          </a:p>
        </p:txBody>
      </p:sp>
      <p:sp>
        <p:nvSpPr>
          <p:cNvPr id="16" name="Rectangle 15">
            <a:extLst>
              <a:ext uri="{FF2B5EF4-FFF2-40B4-BE49-F238E27FC236}">
                <a16:creationId xmlns:a16="http://schemas.microsoft.com/office/drawing/2014/main" id="{E4F8656F-1F61-4EDD-9488-B6AB2690BD8F}"/>
              </a:ext>
            </a:extLst>
          </p:cNvPr>
          <p:cNvSpPr/>
          <p:nvPr/>
        </p:nvSpPr>
        <p:spPr bwMode="auto">
          <a:xfrm>
            <a:off x="609471" y="903610"/>
            <a:ext cx="5325165" cy="532654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8512" rIns="0" bIns="48512" numCol="1" rtlCol="0" anchor="ctr" anchorCtr="0" compatLnSpc="1">
            <a:prstTxWarp prst="textNoShape">
              <a:avLst/>
            </a:prstTxWarp>
          </a:bodyPr>
          <a:lstStyle/>
          <a:p>
            <a:pPr algn="ctr" defTabSz="969953" fontAlgn="base">
              <a:spcBef>
                <a:spcPct val="0"/>
              </a:spcBef>
              <a:spcAft>
                <a:spcPct val="0"/>
              </a:spcAft>
              <a:defRPr/>
            </a:pPr>
            <a:endParaRPr lang="en-US" sz="2081" dirty="0">
              <a:gradFill>
                <a:gsLst>
                  <a:gs pos="0">
                    <a:srgbClr val="FFFFFF"/>
                  </a:gs>
                  <a:gs pos="100000">
                    <a:srgbClr val="FFFFFF"/>
                  </a:gs>
                </a:gsLst>
                <a:lin ang="5400000" scaled="0"/>
              </a:gradFill>
              <a:latin typeface="Segoe UI Semilight"/>
            </a:endParaRPr>
          </a:p>
        </p:txBody>
      </p:sp>
      <p:grpSp>
        <p:nvGrpSpPr>
          <p:cNvPr id="17" name="Group 16">
            <a:extLst>
              <a:ext uri="{FF2B5EF4-FFF2-40B4-BE49-F238E27FC236}">
                <a16:creationId xmlns:a16="http://schemas.microsoft.com/office/drawing/2014/main" id="{074C95DE-99DF-4B25-ACF2-C52C411174B2}"/>
              </a:ext>
            </a:extLst>
          </p:cNvPr>
          <p:cNvGrpSpPr/>
          <p:nvPr/>
        </p:nvGrpSpPr>
        <p:grpSpPr>
          <a:xfrm>
            <a:off x="1114878" y="2836558"/>
            <a:ext cx="4164787" cy="969899"/>
            <a:chOff x="1066311" y="2707746"/>
            <a:chExt cx="5621313" cy="950968"/>
          </a:xfrm>
        </p:grpSpPr>
        <p:sp>
          <p:nvSpPr>
            <p:cNvPr id="18" name="Rectangle 17">
              <a:extLst>
                <a:ext uri="{FF2B5EF4-FFF2-40B4-BE49-F238E27FC236}">
                  <a16:creationId xmlns:a16="http://schemas.microsoft.com/office/drawing/2014/main" id="{F3792549-7AB2-4FAB-9EA0-B06A7BC4B3B4}"/>
                </a:ext>
              </a:extLst>
            </p:cNvPr>
            <p:cNvSpPr/>
            <p:nvPr/>
          </p:nvSpPr>
          <p:spPr>
            <a:xfrm>
              <a:off x="1066313" y="2707746"/>
              <a:ext cx="2746310" cy="362123"/>
            </a:xfrm>
            <a:prstGeom prst="rect">
              <a:avLst/>
            </a:prstGeom>
          </p:spPr>
          <p:txBody>
            <a:bodyPr wrap="square" lIns="0" tIns="0" rIns="0" bIns="0">
              <a:spAutoFit/>
            </a:bodyPr>
            <a:lstStyle/>
            <a:p>
              <a:pPr defTabSz="951121">
                <a:spcAft>
                  <a:spcPts val="624"/>
                </a:spcAft>
                <a:defRPr/>
              </a:pPr>
              <a:r>
                <a:rPr lang="en-US" sz="2400" dirty="0">
                  <a:solidFill>
                    <a:srgbClr val="1A1A1A"/>
                  </a:solidFill>
                  <a:latin typeface="Segoe UI Semibold"/>
                  <a:cs typeface="Segoe UI" panose="020B0502040204020203" pitchFamily="34" charset="0"/>
                  <a:hlinkClick r:id="rId4"/>
                </a:rPr>
                <a:t>Learn more</a:t>
              </a:r>
              <a:endParaRPr lang="en-US" sz="2400" dirty="0">
                <a:solidFill>
                  <a:srgbClr val="1A1A1A"/>
                </a:solidFill>
                <a:latin typeface="Segoe UI Semibold"/>
                <a:cs typeface="Segoe UI" panose="020B0502040204020203" pitchFamily="34" charset="0"/>
              </a:endParaRPr>
            </a:p>
          </p:txBody>
        </p:sp>
        <p:sp>
          <p:nvSpPr>
            <p:cNvPr id="20" name="Rectangle 19">
              <a:extLst>
                <a:ext uri="{FF2B5EF4-FFF2-40B4-BE49-F238E27FC236}">
                  <a16:creationId xmlns:a16="http://schemas.microsoft.com/office/drawing/2014/main" id="{48C0269D-E277-47BE-AD1D-0DD94F2377C4}"/>
                </a:ext>
              </a:extLst>
            </p:cNvPr>
            <p:cNvSpPr/>
            <p:nvPr/>
          </p:nvSpPr>
          <p:spPr>
            <a:xfrm>
              <a:off x="1066311" y="3296591"/>
              <a:ext cx="5621313" cy="362123"/>
            </a:xfrm>
            <a:prstGeom prst="rect">
              <a:avLst/>
            </a:prstGeom>
          </p:spPr>
          <p:txBody>
            <a:bodyPr wrap="square" lIns="0" tIns="0" rIns="0" bIns="0">
              <a:spAutoFit/>
            </a:bodyPr>
            <a:lstStyle/>
            <a:p>
              <a:pPr defTabSz="951121">
                <a:spcBef>
                  <a:spcPts val="1248"/>
                </a:spcBef>
                <a:spcAft>
                  <a:spcPts val="624"/>
                </a:spcAft>
                <a:buSzPts val="1000"/>
                <a:tabLst>
                  <a:tab pos="466209" algn="l"/>
                </a:tabLst>
                <a:defRPr/>
              </a:pPr>
              <a:r>
                <a:rPr lang="en-US" sz="2400" dirty="0">
                  <a:solidFill>
                    <a:srgbClr val="1A1A1A"/>
                  </a:solidFill>
                  <a:latin typeface="Segoe UI Semibold"/>
                  <a:cs typeface="Segoe UI" panose="020B0502040204020203" pitchFamily="34" charset="0"/>
                  <a:hlinkClick r:id="rId5"/>
                </a:rPr>
                <a:t>Start using </a:t>
              </a:r>
              <a:r>
                <a:rPr lang="en-US" sz="2400">
                  <a:solidFill>
                    <a:srgbClr val="1A1A1A"/>
                  </a:solidFill>
                  <a:latin typeface="Segoe UI Semibold"/>
                  <a:cs typeface="Segoe UI" panose="020B0502040204020203" pitchFamily="34" charset="0"/>
                  <a:hlinkClick r:id="rId5"/>
                </a:rPr>
                <a:t>the service</a:t>
              </a:r>
              <a:endParaRPr lang="en-US" sz="2400" dirty="0">
                <a:solidFill>
                  <a:srgbClr val="1A1A1A"/>
                </a:solidFill>
                <a:latin typeface="Segoe UI Semibold"/>
                <a:cs typeface="Segoe UI" panose="020B0502040204020203" pitchFamily="34" charset="0"/>
              </a:endParaRPr>
            </a:p>
          </p:txBody>
        </p:sp>
      </p:grpSp>
      <p:sp>
        <p:nvSpPr>
          <p:cNvPr id="21" name="Title 16">
            <a:extLst>
              <a:ext uri="{FF2B5EF4-FFF2-40B4-BE49-F238E27FC236}">
                <a16:creationId xmlns:a16="http://schemas.microsoft.com/office/drawing/2014/main" id="{42C0FF11-5B99-4368-B0DF-D01A0FF3CAAB}"/>
              </a:ext>
            </a:extLst>
          </p:cNvPr>
          <p:cNvSpPr txBox="1">
            <a:spLocks/>
          </p:cNvSpPr>
          <p:nvPr/>
        </p:nvSpPr>
        <p:spPr>
          <a:xfrm>
            <a:off x="1114878" y="1480261"/>
            <a:ext cx="4315732" cy="772148"/>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defTabSz="932563">
              <a:defRPr/>
            </a:pPr>
            <a:r>
              <a:rPr lang="en-US" sz="3199" spc="-150" dirty="0">
                <a:latin typeface="Segoe UI Semibold"/>
              </a:rPr>
              <a:t>Taking the next step</a:t>
            </a:r>
          </a:p>
        </p:txBody>
      </p:sp>
    </p:spTree>
    <p:extLst>
      <p:ext uri="{BB962C8B-B14F-4D97-AF65-F5344CB8AC3E}">
        <p14:creationId xmlns:p14="http://schemas.microsoft.com/office/powerpoint/2010/main" val="4061106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42" presetClass="path" presetSubtype="0" decel="100000" fill="hold" grpId="2" nodeType="withEffect">
                                  <p:stCondLst>
                                    <p:cond delay="500"/>
                                  </p:stCondLst>
                                  <p:childTnLst>
                                    <p:animMotion origin="layout" path="M -3.95711E-7 0 L -0.20998 0.37335 " pathEditMode="relative" rAng="0" ptsTypes="AA">
                                      <p:cBhvr>
                                        <p:cTn id="10" dur="500" spd="-100000" fill="hold"/>
                                        <p:tgtEl>
                                          <p:spTgt spid="16"/>
                                        </p:tgtEl>
                                        <p:attrNameLst>
                                          <p:attrName>ppt_x</p:attrName>
                                          <p:attrName>ppt_y</p:attrName>
                                        </p:attrNameLst>
                                      </p:cBhvr>
                                      <p:rCtr x="-10505" y="18656"/>
                                    </p:animMotion>
                                  </p:childTnLst>
                                </p:cTn>
                              </p:par>
                              <p:par>
                                <p:cTn id="11" presetID="10" presetClass="entr" presetSubtype="0"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250"/>
                                        <p:tgtEl>
                                          <p:spTgt spid="21"/>
                                        </p:tgtEl>
                                      </p:cBhvr>
                                    </p:animEffect>
                                  </p:childTnLst>
                                </p:cTn>
                              </p:par>
                              <p:par>
                                <p:cTn id="14" presetID="35" presetClass="path" presetSubtype="0" decel="100000" fill="hold" grpId="1" nodeType="withEffect">
                                  <p:stCondLst>
                                    <p:cond delay="550"/>
                                  </p:stCondLst>
                                  <p:childTnLst>
                                    <p:animMotion origin="layout" path="M 1.95558E-6 -1.64321E-6 L -0.12267 -1.64321E-6 " pathEditMode="relative" rAng="0" ptsTypes="AA">
                                      <p:cBhvr>
                                        <p:cTn id="15" dur="500" spd="-100000" fill="hold"/>
                                        <p:tgtEl>
                                          <p:spTgt spid="21"/>
                                        </p:tgtEl>
                                        <p:attrNameLst>
                                          <p:attrName>ppt_x</p:attrName>
                                          <p:attrName>ppt_y</p:attrName>
                                        </p:attrNameLst>
                                      </p:cBhvr>
                                      <p:rCtr x="-6140" y="0"/>
                                    </p:animMotion>
                                  </p:childTnLst>
                                </p:cTn>
                              </p:par>
                              <p:par>
                                <p:cTn id="16" presetID="10" presetClass="entr" presetSubtype="0" fill="hold" nodeType="withEffect">
                                  <p:stCondLst>
                                    <p:cond delay="8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50"/>
                                        <p:tgtEl>
                                          <p:spTgt spid="17"/>
                                        </p:tgtEl>
                                      </p:cBhvr>
                                    </p:animEffect>
                                  </p:childTnLst>
                                </p:cTn>
                              </p:par>
                              <p:par>
                                <p:cTn id="19" presetID="35" presetClass="path" presetSubtype="0" decel="100000" fill="hold" nodeType="withEffect">
                                  <p:stCondLst>
                                    <p:cond delay="550"/>
                                  </p:stCondLst>
                                  <p:childTnLst>
                                    <p:animMotion origin="layout" path="M -4.50345E-6 -3.13209E-6 L -0.12267 -3.13209E-6 " pathEditMode="relative" rAng="0" ptsTypes="AA">
                                      <p:cBhvr>
                                        <p:cTn id="20" dur="500" spd="-100000" fill="hold"/>
                                        <p:tgtEl>
                                          <p:spTgt spid="17"/>
                                        </p:tgtEl>
                                        <p:attrNameLst>
                                          <p:attrName>ppt_x</p:attrName>
                                          <p:attrName>ppt_y</p:attrName>
                                        </p:attrNameLst>
                                      </p:cBhvr>
                                      <p:rCtr x="-61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1" grpId="0"/>
      <p:bldP spid="2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769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QjovMIEXT.i7kQb3GlRdng"/>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4.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PowerPoint Template 2019 (1).pptx" id="{978A29C7-CBCE-4B75-A3E1-974122E0A309}" vid="{9A08A301-13D3-4C00-9919-376B948250C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618e6b4-47fe-42e5-aeb1-b3107e5af189" xsi:nil="true"/>
    <DocumentDescription xmlns="230e9df3-be65-4c73-a93b-d1236ebd677e">Windows Virtual Desktop L100 Overview Presentation</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Jon Federico</DisplayName>
        <AccountId>127337</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Vijay Kumar</DisplayName>
        <AccountId>117</AccountId>
        <AccountType/>
      </UserInfo>
    </OwnersManager>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s>
    </eb54ac91059940029a3cc8a4ff5af673>
    <PublishingPageContent xmlns="http://schemas.microsoft.com/sharepoint/v3" xsi:nil="true"/>
    <ContentID xmlns="230e9df3-be65-4c73-a93b-d1236ebd677e" xsi:nil="true"/>
    <Coowner xmlns="230e9df3-be65-4c73-a93b-d1236ebd677e">
      <UserInfo>
        <DisplayName>i:0#.f|membership|v-brisch@microsoft.com</DisplayName>
        <AccountId>41</AccountId>
        <AccountType/>
      </UserInfo>
      <UserInfo>
        <DisplayName>i:0#.f|membership|v-chstin@microsoft.com</DisplayName>
        <AccountId>30024</AccountId>
        <AccountType/>
      </UserInfo>
    </Coowner>
    <mafbf0bb15774bf782b6f7937f17c8ce xmlns="230e9df3-be65-4c73-a93b-d1236ebd677e">
      <Terms xmlns="http://schemas.microsoft.com/office/infopath/2007/PartnerControl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Windows Virtual PC</TermName>
          <TermId xmlns="http://schemas.microsoft.com/office/infopath/2007/PartnerControls">82b14654-ef9b-4403-8d0e-46cf4d29d255</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1255</Value>
      <Value>1270</Value>
      <Value>45</Value>
      <Value>1063</Value>
      <Value>38</Value>
      <Value>1260</Value>
    </TaxCatchAll>
    <ParentID1 xmlns="230e9df3-be65-4c73-a93b-d1236ebd677e">G03KC-1-11648</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Modern Workplace</TermName>
          <TermId xmlns="http://schemas.microsoft.com/office/infopath/2007/PartnerControls">39df01a3-82cd-47ef-b6b1-408d453c91ef</TermId>
        </TermInfo>
      </Terms>
    </k8073fd852084ec1ba6e2c8d5ade6bf8>
    <_dlc_DocId xmlns="230e9df3-be65-4c73-a93b-d1236ebd677e">G03KC-1680643135-11662</_dlc_DocId>
    <_dlc_DocIdUrl xmlns="230e9df3-be65-4c73-a93b-d1236ebd677e">
      <Url>https://microsoft.sharepoint.com/sites/Infopedia_G03KC/_layouts/15/DocIdRedir.aspx?ID=G03KC-1680643135-11662</Url>
      <Description>G03KC-1680643135-11662</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163887025105364D8153C6080327FC09" ma:contentTypeVersion="38" ma:contentTypeDescription="" ma:contentTypeScope="" ma:versionID="eaf9ce3ced34b28164679f4b00ce71dd">
  <xsd:schema xmlns:xsd="http://www.w3.org/2001/XMLSchema" xmlns:xs="http://www.w3.org/2001/XMLSchema" xmlns:p="http://schemas.microsoft.com/office/2006/metadata/properties" xmlns:ns1="http://schemas.microsoft.com/sharepoint/v3" xmlns:ns2="230e9df3-be65-4c73-a93b-d1236ebd677e" xmlns:ns3="230E9DF3-BE65-4C73-A93B-D1236EBD677E" xmlns:ns4="b618e6b4-47fe-42e5-aeb1-b3107e5af189" targetNamespace="http://schemas.microsoft.com/office/2006/metadata/properties" ma:root="true" ma:fieldsID="27cfb6e427e3a6645e9cfd7b2f25be37" ns1:_="" ns2:_="" ns3:_="" ns4:_="">
    <xsd:import namespace="http://schemas.microsoft.com/sharepoint/v3"/>
    <xsd:import namespace="230e9df3-be65-4c73-a93b-d1236ebd677e"/>
    <xsd:import namespace="230E9DF3-BE65-4C73-A93B-D1236EBD677E"/>
    <xsd:import namespace="b618e6b4-47fe-42e5-aeb1-b3107e5af189"/>
    <xsd:element name="properties">
      <xsd:complexType>
        <xsd:sequence>
          <xsd:element name="documentManagement">
            <xsd:complexType>
              <xsd:all>
                <xsd:element ref="ns2:DocumentDescription"/>
                <xsd:element ref="ns2:Owner" minOccurs="0"/>
                <xsd:element ref="ns2:OwnersManag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4:MediaServiceKeyPoints" minOccurs="0"/>
                <xsd:element ref="ns2:ParentID1" minOccurs="0"/>
                <xsd:element ref="ns2:FolderExtensions" minOccurs="0"/>
                <xsd:element ref="ns2:Coowner"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_dlc_DocIdPersistId" minOccurs="0"/>
                <xsd:element ref="ns2:eb54ac91059940029a3cc8a4ff5af673" minOccurs="0"/>
                <xsd:element ref="ns2:_dlc_DocIdUrl" minOccurs="0"/>
                <xsd:element ref="ns1:ReportOwner" minOccurs="0"/>
                <xsd:element ref="ns2:bf80e81150e248c48aa8cffdf0021a1f" minOccurs="0"/>
                <xsd:element ref="ns4:MediaServiceEventHashCode" minOccurs="0"/>
                <xsd:element ref="ns4:MediaServiceGenerationTime" minOccurs="0"/>
                <xsd:element ref="ns4:MediaServiceAutoKeyPoints" minOccurs="0"/>
                <xsd:element ref="ns2:od9986d31974458fb3007746ec0bce5f" minOccurs="0"/>
                <xsd:element ref="ns1:RoutingRuleDescription" minOccurs="0"/>
                <xsd:element ref="ns2:mafbf0bb15774bf782b6f7937f17c8ce" minOccurs="0"/>
                <xsd:element ref="ns2:k21a64daf20d4502b2796a1c6b8ce6c8" minOccurs="0"/>
                <xsd:element ref="ns2:k8073fd852084ec1ba6e2c8d5ade6bf8" minOccurs="0"/>
                <xsd:element ref="ns2:i7ea4c13ddfd467b9bb281d44c777b52" minOccurs="0"/>
                <xsd:element ref="ns2:ef109fd36bcf4bcd9dd945731030600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4"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7" nillable="true" ma:displayName="Rating (0-5)" ma:decimals="2" ma:description="Average value of all the ratings that have been submitted" ma:internalName="AverageRating" ma:readOnly="true">
      <xsd:simpleType>
        <xsd:restriction base="dms:Number"/>
      </xsd:simpleType>
    </xsd:element>
    <xsd:element name="RatingCount" ma:index="18" nillable="true" ma:displayName="Number of Ratings" ma:decimals="0" ma:description="Number of ratings submitted" ma:internalName="RatingCount" ma:readOnly="true">
      <xsd:simpleType>
        <xsd:restriction base="dms:Number"/>
      </xsd:simpleType>
    </xsd:element>
    <xsd:element name="PublishingExpirationDate" ma:index="2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70"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outingRuleDescription" ma:index="77"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5"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3" nillable="true" ma:displayName="Content ID" ma:indexed="true" ma:internalName="ContentID" ma:readOnly="false">
      <xsd:simpleType>
        <xsd:restriction base="dms:Text">
          <xsd:maxLength value="255"/>
        </xsd:restriction>
      </xsd:simpleType>
    </xsd:element>
    <xsd:element name="Blog_x0020_Name" ma:index="24" nillable="true" ma:displayName="Blog Name" ma:description="Title of an Infopedia Blog" ma:internalName="Blog_x0020_Name">
      <xsd:simpleType>
        <xsd:restriction base="dms:Text">
          <xsd:maxLength value="255"/>
        </xsd:restriction>
      </xsd:simpleType>
    </xsd:element>
    <xsd:element name="GenericText2" ma:index="38"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9" nillable="true" ma:displayName="GenericHTML1" ma:description="Generic field for future features in implementation" ma:internalName="GenericHTML1">
      <xsd:simpleType>
        <xsd:restriction base="dms:Unknown"/>
      </xsd:simpleType>
    </xsd:element>
    <xsd:element name="ParentID1" ma:index="41"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FolderExtensions" ma:index="42" nillable="true" ma:displayName="Folder Extensions" ma:description="On-DocSet sub folder to support inactive documents views." ma:internalName="FolderExtensions">
      <xsd:simpleType>
        <xsd:restriction base="dms:Unknown"/>
      </xsd:simpleType>
    </xsd:element>
    <xsd:element name="Coowner" ma:index="43"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79eb6d77-6000-4a3e-94a1-02065c4843b2}" ma:internalName="TaxCatchAll" ma:showField="CatchAllData"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79eb6d77-6000-4a3e-94a1-02065c4843b2}" ma:internalName="TaxCatchAllLabel" ma:readOnly="true" ma:showField="CatchAllDataLabel"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SMSG Extended 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ternalName="_dlc_DocId" ma:readOnly="true">
      <xsd:simpleType>
        <xsd:restriction base="dms:Text"/>
      </xsd:simpleType>
    </xsd:element>
    <xsd:element name="_dlc_DocIdPersistId" ma:index="67" nillable="true" ma:displayName="Persist ID" ma:description="Keep ID on add." ma:hidden="true" ma:internalName="_dlc_DocIdPersistId" ma:readOnly="true">
      <xsd:simpleType>
        <xsd:restriction base="dms:Boolean"/>
      </xsd:simpleType>
    </xsd:element>
    <xsd:element name="eb54ac91059940029a3cc8a4ff5af673" ma:index="68"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bf80e81150e248c48aa8cffdf0021a1f" ma:index="71"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76"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afbf0bb15774bf782b6f7937f17c8ce" ma:index="78" nillable="true" ma:taxonomy="true" ma:internalName="mafbf0bb15774bf782b6f7937f17c8ce" ma:taxonomyFieldName="MSProfessions" ma:displayName="MS Professions"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k21a64daf20d4502b2796a1c6b8ce6c8" ma:index="79"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k8073fd852084ec1ba6e2c8d5ade6bf8" ma:index="80"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i7ea4c13ddfd467b9bb281d44c777b52" ma:index="82"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ef109fd36bcf4bcd9dd945731030600b" ma:index="8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22"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618e6b4-47fe-42e5-aeb1-b3107e5af189" elementFormDefault="qualified">
    <xsd:import namespace="http://schemas.microsoft.com/office/2006/documentManagement/types"/>
    <xsd:import namespace="http://schemas.microsoft.com/office/infopath/2007/PartnerControls"/>
    <xsd:element name="MediaServiceKeyPoints" ma:index="40" nillable="true" ma:displayName="KeyPoints" ma:internalName="MediaServiceKeyPoints" ma:readOnly="false">
      <xsd:simpleType>
        <xsd:restriction base="dms:Note">
          <xsd:maxLength value="255"/>
        </xsd:restriction>
      </xsd:simpleType>
    </xsd:element>
    <xsd:element name="MediaServiceEventHashCode" ma:index="73" nillable="true" ma:displayName="MediaServiceEventHashCode" ma:hidden="true" ma:internalName="MediaServiceEventHashCode" ma:readOnly="true">
      <xsd:simpleType>
        <xsd:restriction base="dms:Text"/>
      </xsd:simpleType>
    </xsd:element>
    <xsd:element name="MediaServiceGenerationTime" ma:index="74" nillable="true" ma:displayName="MediaServiceGenerationTime" ma:hidden="true" ma:internalName="MediaServiceGenerationTime" ma:readOnly="true">
      <xsd:simpleType>
        <xsd:restriction base="dms:Text"/>
      </xsd:simpleType>
    </xsd:element>
    <xsd:element name="MediaServiceAutoKeyPoints" ma:index="75"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0C74E42-4DA0-4696-9A0C-905D0B532915}">
  <ds:schemaRefs>
    <ds:schemaRef ds:uri="http://schemas.microsoft.com/office/2006/metadata/properties"/>
    <ds:schemaRef ds:uri="http://schemas.microsoft.com/office/infopath/2007/PartnerControls"/>
    <ds:schemaRef ds:uri="26ab0d3c-f275-4e8e-816d-4687570dafe2"/>
    <ds:schemaRef ds:uri="http://schemas.microsoft.com/sharepoint/v3"/>
    <ds:schemaRef ds:uri="b618e6b4-47fe-42e5-aeb1-b3107e5af189"/>
    <ds:schemaRef ds:uri="230e9df3-be65-4c73-a93b-d1236ebd677e"/>
    <ds:schemaRef ds:uri="230E9DF3-BE65-4C73-A93B-D1236EBD677E"/>
  </ds:schemaRefs>
</ds:datastoreItem>
</file>

<file path=customXml/itemProps2.xml><?xml version="1.0" encoding="utf-8"?>
<ds:datastoreItem xmlns:ds="http://schemas.openxmlformats.org/officeDocument/2006/customXml" ds:itemID="{F7A42A44-9AEA-4CC1-A24B-6FA069E4A662}">
  <ds:schemaRefs>
    <ds:schemaRef ds:uri="http://schemas.microsoft.com/sharepoint/v3/contenttype/forms"/>
  </ds:schemaRefs>
</ds:datastoreItem>
</file>

<file path=customXml/itemProps3.xml><?xml version="1.0" encoding="utf-8"?>
<ds:datastoreItem xmlns:ds="http://schemas.openxmlformats.org/officeDocument/2006/customXml" ds:itemID="{F47E0AE9-7525-44B0-83FD-E9C7D2928D62}">
  <ds:schemaRefs>
    <ds:schemaRef ds:uri="Microsoft.SharePoint.Taxonomy.ContentTypeSync"/>
  </ds:schemaRefs>
</ds:datastoreItem>
</file>

<file path=customXml/itemProps4.xml><?xml version="1.0" encoding="utf-8"?>
<ds:datastoreItem xmlns:ds="http://schemas.openxmlformats.org/officeDocument/2006/customXml" ds:itemID="{CB1A2168-DB5A-47BD-B6BF-1EE227DC8D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618e6b4-47fe-42e5-aeb1-b3107e5af1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B7C15369-61C3-49E0-96AE-F0C90ECA6F31}">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Microsoft_365_Powerpoint_template</Template>
  <TotalTime>0</TotalTime>
  <Words>1008</Words>
  <Application>Microsoft Office PowerPoint</Application>
  <PresentationFormat>Custom</PresentationFormat>
  <Paragraphs>156</Paragraphs>
  <Slides>9</Slides>
  <Notes>9</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9</vt:i4>
      </vt:variant>
    </vt:vector>
  </HeadingPairs>
  <TitlesOfParts>
    <vt:vector size="26" baseType="lpstr">
      <vt:lpstr>Arial</vt:lpstr>
      <vt:lpstr>Calibri</vt:lpstr>
      <vt:lpstr>Calibri Light</vt:lpstr>
      <vt:lpstr>Consolas</vt:lpstr>
      <vt:lpstr>Metropolis</vt:lpstr>
      <vt:lpstr>Segoe UI</vt:lpstr>
      <vt:lpstr>Segoe UI </vt:lpstr>
      <vt:lpstr>Segoe UI Light</vt:lpstr>
      <vt:lpstr>Segoe UI Semibold</vt:lpstr>
      <vt:lpstr>Segoe UI Semilight</vt:lpstr>
      <vt:lpstr>Times New Roman</vt:lpstr>
      <vt:lpstr>Wingdings</vt:lpstr>
      <vt:lpstr>Microsoft 365 PPT Template - 2018</vt:lpstr>
      <vt:lpstr>1_WHITE TEMPLATE</vt:lpstr>
      <vt:lpstr>9-51052_Microsoft_Inspire_Template_Light</vt:lpstr>
      <vt:lpstr>White Template</vt:lpstr>
      <vt:lpstr>think-cell Slide</vt:lpstr>
      <vt:lpstr>Microsoft Windows  Virtual Desktop </vt:lpstr>
      <vt:lpstr>Virtualization scenarios</vt:lpstr>
      <vt:lpstr>Windows Virtual Desktop is generally available worldwide</vt:lpstr>
      <vt:lpstr>Most customers are already eligible for WVD</vt:lpstr>
      <vt:lpstr>Citrix + Windows Virtual Desktop available worldwide</vt:lpstr>
      <vt:lpstr>VMware Horizon Cloud on Microsoft Azure</vt:lpstr>
      <vt:lpstr>Windows Virtual Desktop Partner ecosystem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Virtual Desktop L100 Overview Presentation</dc:title>
  <dc:creator/>
  <cp:keywords/>
  <dc:description/>
  <cp:lastModifiedBy/>
  <cp:revision>9</cp:revision>
  <dcterms:created xsi:type="dcterms:W3CDTF">2018-09-22T03:28:53Z</dcterms:created>
  <dcterms:modified xsi:type="dcterms:W3CDTF">2020-03-31T13:26:19Z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0x0101000E4CB7077FEE4FF7AE86D4A500EEC780030016C849C62B10EB41ACA8C7EEDEF40BB200163887025105364D8153C6080327FC09</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9ba9cc5a-1973-458b-924f-1f438a521ced</vt:lpwstr>
  </property>
  <property fmtid="{D5CDD505-2E9C-101B-9397-08002B2CF9AE}" pid="6" name="of67e5d4b76f4a9db8769983fda9cec0">
    <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45;#presentations|317da5a4-398e-4c38-b265-afd519770055</vt:lpwstr>
  </property>
  <property fmtid="{D5CDD505-2E9C-101B-9397-08002B2CF9AE}" pid="11" name="Confidentiality">
    <vt:lpwstr>38;#customer ready|8986c41d-21c5-4f8f-8a12-ea4625b46858</vt:lpwstr>
  </property>
  <property fmtid="{D5CDD505-2E9C-101B-9397-08002B2CF9AE}" pid="12" name="Industries">
    <vt:lpwstr/>
  </property>
  <property fmtid="{D5CDD505-2E9C-101B-9397-08002B2CF9AE}" pid="13" name="MSProducts">
    <vt:lpwstr/>
  </property>
  <property fmtid="{D5CDD505-2E9C-101B-9397-08002B2CF9AE}" pid="14" name="Competitors">
    <vt:lpwstr/>
  </property>
  <property fmtid="{D5CDD505-2E9C-101B-9397-08002B2CF9AE}" pid="15" name="SMSGDomain">
    <vt:lpwstr>1063;#Gear Up|5bd03d8b-c198-4367-bd72-be9dad12d703</vt:lpwstr>
  </property>
  <property fmtid="{D5CDD505-2E9C-101B-9397-08002B2CF9AE}" pid="16" name="ExperienceContentType">
    <vt:lpwstr/>
  </property>
  <property fmtid="{D5CDD505-2E9C-101B-9397-08002B2CF9AE}" pid="17" name="BusinessArchitecture">
    <vt:lpwstr/>
  </property>
  <property fmtid="{D5CDD505-2E9C-101B-9397-08002B2CF9AE}" pid="18" name="Products">
    <vt:lpwstr>1270;#Windows Virtual PC|82b14654-ef9b-4403-8d0e-46cf4d29d255</vt:lpwstr>
  </property>
  <property fmtid="{D5CDD505-2E9C-101B-9397-08002B2CF9AE}" pid="19" name="MSPhysicalGeography">
    <vt:lpwstr/>
  </property>
  <property fmtid="{D5CDD505-2E9C-101B-9397-08002B2CF9AE}" pid="20" name="EnterpriseDomainTags">
    <vt:lpwstr/>
  </property>
  <property fmtid="{D5CDD505-2E9C-101B-9397-08002B2CF9AE}" pid="21" name="j3562c58ee414e028925bc902cfc01a1">
    <vt:lpwstr/>
  </property>
  <property fmtid="{D5CDD505-2E9C-101B-9397-08002B2CF9AE}" pid="22" name="la4444b61d19467597d63190b69ac227">
    <vt:lpwstr/>
  </property>
  <property fmtid="{D5CDD505-2E9C-101B-9397-08002B2CF9AE}" pid="23" name="Segments">
    <vt:lpwstr/>
  </property>
  <property fmtid="{D5CDD505-2E9C-101B-9397-08002B2CF9AE}" pid="24" name="Partners">
    <vt:lpwstr/>
  </property>
  <property fmtid="{D5CDD505-2E9C-101B-9397-08002B2CF9AE}" pid="25" name="ActivitiesAndPrograms">
    <vt:lpwstr/>
  </property>
  <property fmtid="{D5CDD505-2E9C-101B-9397-08002B2CF9AE}" pid="26" name="l6f004f21209409da86a713c0f24627d">
    <vt:lpwstr/>
  </property>
  <property fmtid="{D5CDD505-2E9C-101B-9397-08002B2CF9AE}" pid="27" name="Topics">
    <vt:lpwstr/>
  </property>
  <property fmtid="{D5CDD505-2E9C-101B-9397-08002B2CF9AE}" pid="28" name="Groups">
    <vt:lpwstr/>
  </property>
  <property fmtid="{D5CDD505-2E9C-101B-9397-08002B2CF9AE}" pid="29" name="MSProductsTaxHTField0">
    <vt:lpwstr/>
  </property>
  <property fmtid="{D5CDD505-2E9C-101B-9397-08002B2CF9AE}" pid="30" name="Languages">
    <vt:lpwstr/>
  </property>
  <property fmtid="{D5CDD505-2E9C-101B-9397-08002B2CF9AE}" pid="31" name="e8080b0481964c759b2c36ae49591b31">
    <vt:lpwstr/>
  </property>
  <property fmtid="{D5CDD505-2E9C-101B-9397-08002B2CF9AE}" pid="32" name="TechnicalLevel">
    <vt:lpwstr/>
  </property>
  <property fmtid="{D5CDD505-2E9C-101B-9397-08002B2CF9AE}" pid="33" name="Audiences">
    <vt:lpwstr/>
  </property>
  <property fmtid="{D5CDD505-2E9C-101B-9397-08002B2CF9AE}" pid="34" name="ldac8aee9d1f469e8cd8c3f8d6a615f2">
    <vt:lpwstr/>
  </property>
  <property fmtid="{D5CDD505-2E9C-101B-9397-08002B2CF9AE}" pid="35" name="EmployeeRole">
    <vt:lpwstr/>
  </property>
  <property fmtid="{D5CDD505-2E9C-101B-9397-08002B2CF9AE}" pid="36" name="NewsTopic">
    <vt:lpwstr/>
  </property>
  <property fmtid="{D5CDD505-2E9C-101B-9397-08002B2CF9AE}" pid="37" name="Roles">
    <vt:lpwstr/>
  </property>
  <property fmtid="{D5CDD505-2E9C-101B-9397-08002B2CF9AE}" pid="38" name="NewsSource">
    <vt:lpwstr/>
  </property>
  <property fmtid="{D5CDD505-2E9C-101B-9397-08002B2CF9AE}" pid="39" name="SMSGTags">
    <vt:lpwstr/>
  </property>
  <property fmtid="{D5CDD505-2E9C-101B-9397-08002B2CF9AE}" pid="40" name="_docset_NoMedatataSyncRequired">
    <vt:lpwstr>False</vt:lpwstr>
  </property>
  <property fmtid="{D5CDD505-2E9C-101B-9397-08002B2CF9AE}" pid="41" name="SharedWithUsers">
    <vt:lpwstr>15978;#Husni Mohd Suhaimi;#31982;#Ilkka Kaskisaari</vt:lpwstr>
  </property>
  <property fmtid="{D5CDD505-2E9C-101B-9397-08002B2CF9AE}" pid="42" name="MSIP_Label_f42aa342-8706-4288-bd11-ebb85995028c_Enabled">
    <vt:lpwstr>True</vt:lpwstr>
  </property>
  <property fmtid="{D5CDD505-2E9C-101B-9397-08002B2CF9AE}" pid="43" name="MSIP_Label_f42aa342-8706-4288-bd11-ebb85995028c_SiteId">
    <vt:lpwstr>72f988bf-86f1-41af-91ab-2d7cd011db47</vt:lpwstr>
  </property>
  <property fmtid="{D5CDD505-2E9C-101B-9397-08002B2CF9AE}" pid="44" name="MSIP_Label_f42aa342-8706-4288-bd11-ebb85995028c_Owner">
    <vt:lpwstr>gisharm@microsoft.com</vt:lpwstr>
  </property>
  <property fmtid="{D5CDD505-2E9C-101B-9397-08002B2CF9AE}" pid="45" name="MSIP_Label_f42aa342-8706-4288-bd11-ebb85995028c_SetDate">
    <vt:lpwstr>2019-03-12T16:25:51.2821760Z</vt:lpwstr>
  </property>
  <property fmtid="{D5CDD505-2E9C-101B-9397-08002B2CF9AE}" pid="46" name="MSIP_Label_f42aa342-8706-4288-bd11-ebb85995028c_Name">
    <vt:lpwstr>General</vt:lpwstr>
  </property>
  <property fmtid="{D5CDD505-2E9C-101B-9397-08002B2CF9AE}" pid="47" name="MSIP_Label_f42aa342-8706-4288-bd11-ebb85995028c_Application">
    <vt:lpwstr>Microsoft Azure Information Protection</vt:lpwstr>
  </property>
  <property fmtid="{D5CDD505-2E9C-101B-9397-08002B2CF9AE}" pid="48" name="MSIP_Label_f42aa342-8706-4288-bd11-ebb85995028c_ActionId">
    <vt:lpwstr>b10f6232-f33b-4fbc-b92d-c578521d947b</vt:lpwstr>
  </property>
  <property fmtid="{D5CDD505-2E9C-101B-9397-08002B2CF9AE}" pid="49" name="MSIP_Label_f42aa342-8706-4288-bd11-ebb85995028c_Extended_MSFT_Method">
    <vt:lpwstr>Automatic</vt:lpwstr>
  </property>
  <property fmtid="{D5CDD505-2E9C-101B-9397-08002B2CF9AE}" pid="50" name="Sensitivity">
    <vt:lpwstr>General</vt:lpwstr>
  </property>
  <property fmtid="{D5CDD505-2E9C-101B-9397-08002B2CF9AE}" pid="51" name="SMSG Items">
    <vt:lpwstr>1260;#documents|e037ed84-7d8e-4cbb-9c8f-61e80301a44f</vt:lpwstr>
  </property>
  <property fmtid="{D5CDD505-2E9C-101B-9397-08002B2CF9AE}" pid="52" name="Solution Areas">
    <vt:lpwstr>1255;#Modern Workplace|39df01a3-82cd-47ef-b6b1-408d453c91ef</vt:lpwstr>
  </property>
  <property fmtid="{D5CDD505-2E9C-101B-9397-08002B2CF9AE}" pid="53" name="MSProfessions">
    <vt:lpwstr/>
  </property>
  <property fmtid="{D5CDD505-2E9C-101B-9397-08002B2CF9AE}" pid="54" name="_CopySource">
    <vt:lpwstr>http://null</vt:lpwstr>
  </property>
</Properties>
</file>